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</p:sldMasterIdLst>
  <p:sldIdLst>
    <p:sldId id="405" r:id="rId2"/>
    <p:sldId id="258" r:id="rId3"/>
    <p:sldId id="406" r:id="rId4"/>
    <p:sldId id="265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8" r:id="rId14"/>
    <p:sldId id="280" r:id="rId15"/>
    <p:sldId id="282" r:id="rId16"/>
    <p:sldId id="283" r:id="rId17"/>
    <p:sldId id="284" r:id="rId18"/>
    <p:sldId id="385" r:id="rId19"/>
    <p:sldId id="285" r:id="rId20"/>
    <p:sldId id="287" r:id="rId21"/>
    <p:sldId id="288" r:id="rId22"/>
    <p:sldId id="387" r:id="rId23"/>
    <p:sldId id="386" r:id="rId24"/>
    <p:sldId id="388" r:id="rId25"/>
    <p:sldId id="404" r:id="rId26"/>
    <p:sldId id="407" r:id="rId27"/>
    <p:sldId id="290" r:id="rId28"/>
    <p:sldId id="291" r:id="rId29"/>
    <p:sldId id="292" r:id="rId30"/>
    <p:sldId id="293" r:id="rId31"/>
    <p:sldId id="294" r:id="rId32"/>
    <p:sldId id="296" r:id="rId33"/>
    <p:sldId id="297" r:id="rId34"/>
    <p:sldId id="298" r:id="rId35"/>
    <p:sldId id="299" r:id="rId36"/>
    <p:sldId id="301" r:id="rId37"/>
    <p:sldId id="408" r:id="rId38"/>
    <p:sldId id="304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64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68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19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759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277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800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94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179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85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08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59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77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96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664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4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November</a:t>
            </a:r>
            <a:r>
              <a:rPr lang="en-GB" spc="-40"/>
              <a:t> </a:t>
            </a:r>
            <a:r>
              <a:rPr lang="en-GB" spc="-20"/>
              <a:t>2022</a:t>
            </a:r>
            <a:endParaRPr lang="en-GB" spc="-2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/>
              <a:t>SEP:</a:t>
            </a:r>
            <a:r>
              <a:rPr lang="en-GB" spc="-5"/>
              <a:t> </a:t>
            </a:r>
            <a:r>
              <a:rPr lang="en-GB"/>
              <a:t>Deep</a:t>
            </a:r>
            <a:r>
              <a:rPr lang="en-GB" spc="-15"/>
              <a:t> </a:t>
            </a:r>
            <a:r>
              <a:rPr lang="en-GB"/>
              <a:t>Neural </a:t>
            </a:r>
            <a:r>
              <a:rPr lang="en-GB" spc="-10"/>
              <a:t>Networks</a:t>
            </a:r>
            <a:endParaRPr lang="en-GB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marL="20574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69575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osslandscape.com/videos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github.com/Jaewan-Yun/optimizer-visualization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E1855-356E-28EE-7065-6B2A31996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010400" y="5105400"/>
            <a:ext cx="4800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800" spc="-10" dirty="0">
                <a:solidFill>
                  <a:srgbClr val="FFFFFF"/>
                </a:solidFill>
                <a:latin typeface="Century Gothic"/>
                <a:cs typeface="Century Gothic"/>
              </a:rPr>
              <a:t>Part 2: Training</a:t>
            </a:r>
            <a:endParaRPr sz="4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23530" y="6010868"/>
            <a:ext cx="335851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1825"/>
              </a:lnSpc>
              <a:spcBef>
                <a:spcPts val="95"/>
              </a:spcBef>
            </a:pPr>
            <a:r>
              <a:rPr lang="en-GB" sz="1600" i="1" dirty="0">
                <a:solidFill>
                  <a:srgbClr val="FFFFFF"/>
                </a:solidFill>
                <a:latin typeface="Century Gothic"/>
                <a:cs typeface="Century Gothic"/>
              </a:rPr>
              <a:t>Dr Ronald Clark</a:t>
            </a:r>
            <a:endParaRPr sz="1600" dirty="0">
              <a:latin typeface="Century Gothic"/>
              <a:cs typeface="Century Gothic"/>
            </a:endParaRPr>
          </a:p>
          <a:p>
            <a:pPr marR="8890" algn="r">
              <a:lnSpc>
                <a:spcPts val="1825"/>
              </a:lnSpc>
            </a:pPr>
            <a:r>
              <a:rPr lang="en-GB" sz="1600" i="1" dirty="0">
                <a:solidFill>
                  <a:srgbClr val="FFFFFF"/>
                </a:solidFill>
                <a:latin typeface="Century Gothic"/>
                <a:cs typeface="Century Gothic"/>
              </a:rPr>
              <a:t>Martin </a:t>
            </a:r>
            <a:r>
              <a:rPr lang="en-GB" sz="1600" i="1" dirty="0" err="1">
                <a:solidFill>
                  <a:srgbClr val="FFFFFF"/>
                </a:solidFill>
                <a:latin typeface="Century Gothic"/>
                <a:cs typeface="Century Gothic"/>
              </a:rPr>
              <a:t>Piala</a:t>
            </a:r>
            <a:endParaRPr sz="1600" dirty="0">
              <a:latin typeface="Century Gothic"/>
              <a:cs typeface="Century Gothic"/>
            </a:endParaRPr>
          </a:p>
        </p:txBody>
      </p:sp>
      <p:pic>
        <p:nvPicPr>
          <p:cNvPr id="24578" name="Picture 2" descr="University of Oxford Logo PNG Vector (EPS) Free Download">
            <a:extLst>
              <a:ext uri="{FF2B5EF4-FFF2-40B4-BE49-F238E27FC236}">
                <a16:creationId xmlns:a16="http://schemas.microsoft.com/office/drawing/2014/main" id="{FF72C1C6-3EA1-57F7-88B1-A64AB49B0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2913" y="1786106"/>
            <a:ext cx="9149715" cy="1431161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Minimize the loss</a:t>
            </a:r>
          </a:p>
          <a:p>
            <a:pPr marL="241300" indent="-229235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Ideally,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would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like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do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this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one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shot.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E.g. the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closed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form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solution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least-squares</a:t>
            </a:r>
            <a:r>
              <a:rPr sz="240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regression: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21121" y="3541256"/>
            <a:ext cx="770890" cy="282575"/>
          </a:xfrm>
          <a:custGeom>
            <a:avLst/>
            <a:gdLst/>
            <a:ahLst/>
            <a:cxnLst/>
            <a:rect l="l" t="t" r="r" b="b"/>
            <a:pathLst>
              <a:path w="770889" h="282575">
                <a:moveTo>
                  <a:pt x="680847" y="0"/>
                </a:moveTo>
                <a:lnTo>
                  <a:pt x="676910" y="11430"/>
                </a:lnTo>
                <a:lnTo>
                  <a:pt x="693217" y="18577"/>
                </a:lnTo>
                <a:lnTo>
                  <a:pt x="707263" y="28416"/>
                </a:lnTo>
                <a:lnTo>
                  <a:pt x="735806" y="73925"/>
                </a:lnTo>
                <a:lnTo>
                  <a:pt x="744188" y="115732"/>
                </a:lnTo>
                <a:lnTo>
                  <a:pt x="745236" y="139826"/>
                </a:lnTo>
                <a:lnTo>
                  <a:pt x="744188" y="164689"/>
                </a:lnTo>
                <a:lnTo>
                  <a:pt x="735806" y="207603"/>
                </a:lnTo>
                <a:lnTo>
                  <a:pt x="707310" y="253857"/>
                </a:lnTo>
                <a:lnTo>
                  <a:pt x="677290" y="270890"/>
                </a:lnTo>
                <a:lnTo>
                  <a:pt x="680847" y="282320"/>
                </a:lnTo>
                <a:lnTo>
                  <a:pt x="719407" y="264302"/>
                </a:lnTo>
                <a:lnTo>
                  <a:pt x="747776" y="233044"/>
                </a:lnTo>
                <a:lnTo>
                  <a:pt x="765095" y="191134"/>
                </a:lnTo>
                <a:lnTo>
                  <a:pt x="770889" y="141224"/>
                </a:lnTo>
                <a:lnTo>
                  <a:pt x="769437" y="115341"/>
                </a:lnTo>
                <a:lnTo>
                  <a:pt x="757816" y="69482"/>
                </a:lnTo>
                <a:lnTo>
                  <a:pt x="734746" y="32146"/>
                </a:lnTo>
                <a:lnTo>
                  <a:pt x="701321" y="7381"/>
                </a:lnTo>
                <a:lnTo>
                  <a:pt x="680847" y="0"/>
                </a:lnTo>
                <a:close/>
              </a:path>
              <a:path w="770889" h="282575">
                <a:moveTo>
                  <a:pt x="90042" y="0"/>
                </a:moveTo>
                <a:lnTo>
                  <a:pt x="51657" y="18097"/>
                </a:lnTo>
                <a:lnTo>
                  <a:pt x="23367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3"/>
                </a:lnTo>
                <a:lnTo>
                  <a:pt x="26828" y="164689"/>
                </a:lnTo>
                <a:lnTo>
                  <a:pt x="25780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16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15368" y="3432036"/>
            <a:ext cx="1382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66445" algn="l"/>
              </a:tabLst>
            </a:pPr>
            <a:r>
              <a:rPr lang="am-ET" sz="2400" spc="-1560" dirty="0">
                <a:latin typeface="Cambria Math"/>
                <a:cs typeface="Cambria Math"/>
              </a:rPr>
              <a:t>𝛽</a:t>
            </a:r>
            <a:r>
              <a:rPr lang="en-GB" sz="3600" spc="-1087" baseline="12731" dirty="0">
                <a:latin typeface="Cambria Math"/>
                <a:cs typeface="Cambria Math"/>
              </a:rPr>
              <a:t>  </a:t>
            </a:r>
            <a:r>
              <a:rPr lang="am-ET" sz="3600" spc="494" baseline="12731" dirty="0">
                <a:latin typeface="Cambria Math"/>
                <a:cs typeface="Cambria Math"/>
              </a:rPr>
              <a:t> </a:t>
            </a:r>
            <a:r>
              <a:rPr lang="en-GB" sz="3600" spc="494" baseline="12731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r>
              <a:rPr sz="2400" spc="70" dirty="0">
                <a:latin typeface="Cambria Math"/>
                <a:cs typeface="Cambria Math"/>
              </a:rPr>
              <a:t>𝑋</a:t>
            </a:r>
            <a:r>
              <a:rPr sz="2625" spc="104" baseline="28571" dirty="0">
                <a:latin typeface="Cambria Math"/>
                <a:cs typeface="Cambria Math"/>
              </a:rPr>
              <a:t>𝑇</a:t>
            </a:r>
            <a:r>
              <a:rPr sz="2400" spc="70" dirty="0">
                <a:latin typeface="Cambria Math"/>
                <a:cs typeface="Cambria Math"/>
              </a:rPr>
              <a:t>𝑋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1344" y="3340165"/>
            <a:ext cx="930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spc="65" dirty="0">
                <a:latin typeface="Cambria Math"/>
                <a:cs typeface="Cambria Math"/>
              </a:rPr>
              <a:t>−1</a:t>
            </a:r>
            <a:r>
              <a:rPr sz="3600" spc="97" baseline="-20833" dirty="0">
                <a:latin typeface="Cambria Math"/>
                <a:cs typeface="Cambria Math"/>
              </a:rPr>
              <a:t>𝑋</a:t>
            </a:r>
            <a:r>
              <a:rPr sz="1750" spc="65" dirty="0">
                <a:latin typeface="Cambria Math"/>
                <a:cs typeface="Cambria Math"/>
              </a:rPr>
              <a:t>𝑇</a:t>
            </a:r>
            <a:r>
              <a:rPr sz="3600" spc="97" baseline="-20833" dirty="0">
                <a:latin typeface="Cambria Math"/>
                <a:cs typeface="Cambria Math"/>
              </a:rPr>
              <a:t>𝑌</a:t>
            </a:r>
            <a:endParaRPr sz="3600" baseline="-20833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3000" y="4038600"/>
            <a:ext cx="9787890" cy="83074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43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In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deep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learning,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there is no closed form so we have to iteratively minimize the loss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97A640D-F947-E6A2-13C5-FE8B2A6C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is the loss used?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294503" y="3517646"/>
            <a:ext cx="3201670" cy="328930"/>
          </a:xfrm>
          <a:custGeom>
            <a:avLst/>
            <a:gdLst/>
            <a:ahLst/>
            <a:cxnLst/>
            <a:rect l="l" t="t" r="r" b="b"/>
            <a:pathLst>
              <a:path w="3201670" h="328929">
                <a:moveTo>
                  <a:pt x="3096641" y="0"/>
                </a:moveTo>
                <a:lnTo>
                  <a:pt x="3091942" y="13334"/>
                </a:lnTo>
                <a:lnTo>
                  <a:pt x="3110992" y="21595"/>
                </a:lnTo>
                <a:lnTo>
                  <a:pt x="3127375" y="33035"/>
                </a:lnTo>
                <a:lnTo>
                  <a:pt x="3152140" y="65404"/>
                </a:lnTo>
                <a:lnTo>
                  <a:pt x="3166713" y="109156"/>
                </a:lnTo>
                <a:lnTo>
                  <a:pt x="3171571" y="162813"/>
                </a:lnTo>
                <a:lnTo>
                  <a:pt x="3170354" y="191791"/>
                </a:lnTo>
                <a:lnTo>
                  <a:pt x="3160587" y="241841"/>
                </a:lnTo>
                <a:lnTo>
                  <a:pt x="3140991" y="280894"/>
                </a:lnTo>
                <a:lnTo>
                  <a:pt x="3111186" y="307234"/>
                </a:lnTo>
                <a:lnTo>
                  <a:pt x="3092450" y="315594"/>
                </a:lnTo>
                <a:lnTo>
                  <a:pt x="3096641" y="328929"/>
                </a:lnTo>
                <a:lnTo>
                  <a:pt x="3141519" y="307879"/>
                </a:lnTo>
                <a:lnTo>
                  <a:pt x="3174492" y="271398"/>
                </a:lnTo>
                <a:lnTo>
                  <a:pt x="3194780" y="222599"/>
                </a:lnTo>
                <a:lnTo>
                  <a:pt x="3201543" y="164464"/>
                </a:lnTo>
                <a:lnTo>
                  <a:pt x="3199850" y="134346"/>
                </a:lnTo>
                <a:lnTo>
                  <a:pt x="3186273" y="80918"/>
                </a:lnTo>
                <a:lnTo>
                  <a:pt x="3159363" y="37415"/>
                </a:lnTo>
                <a:lnTo>
                  <a:pt x="3120501" y="8598"/>
                </a:lnTo>
                <a:lnTo>
                  <a:pt x="3096641" y="0"/>
                </a:lnTo>
                <a:close/>
              </a:path>
              <a:path w="3201670" h="328929">
                <a:moveTo>
                  <a:pt x="104901" y="0"/>
                </a:moveTo>
                <a:lnTo>
                  <a:pt x="60134" y="21066"/>
                </a:lnTo>
                <a:lnTo>
                  <a:pt x="27177" y="57657"/>
                </a:lnTo>
                <a:lnTo>
                  <a:pt x="6778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1" y="328929"/>
                </a:lnTo>
                <a:lnTo>
                  <a:pt x="109093" y="315594"/>
                </a:lnTo>
                <a:lnTo>
                  <a:pt x="90302" y="307234"/>
                </a:lnTo>
                <a:lnTo>
                  <a:pt x="74120" y="295671"/>
                </a:lnTo>
                <a:lnTo>
                  <a:pt x="49530" y="262889"/>
                </a:lnTo>
                <a:lnTo>
                  <a:pt x="34845" y="218138"/>
                </a:lnTo>
                <a:lnTo>
                  <a:pt x="29972" y="162813"/>
                </a:lnTo>
                <a:lnTo>
                  <a:pt x="31188" y="134735"/>
                </a:lnTo>
                <a:lnTo>
                  <a:pt x="40955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4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6476" y="1827439"/>
            <a:ext cx="10139045" cy="3380413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53085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Before minimizing the loss we should know its properties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41300" marR="5080" indent="-229235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Loss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surface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captures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loss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value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across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parameter </a:t>
            </a:r>
            <a:r>
              <a:rPr sz="2800" dirty="0">
                <a:latin typeface="Century Gothic"/>
                <a:cs typeface="Century Gothic"/>
              </a:rPr>
              <a:t>space.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endParaRPr lang="en-GB" sz="2800" spc="-70" dirty="0">
              <a:latin typeface="Century Gothic"/>
              <a:cs typeface="Century Gothic"/>
            </a:endParaRPr>
          </a:p>
          <a:p>
            <a:pPr marL="241300" marR="5080" indent="-229235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loss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surface</a:t>
            </a:r>
            <a:r>
              <a:rPr lang="en-GB" sz="2800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ambria Math"/>
                <a:cs typeface="Cambria Math"/>
              </a:rPr>
              <a:t>#</a:t>
            </a:r>
            <a:r>
              <a:rPr sz="2800" spc="-3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𝑝𝑎𝑟𝑎𝑚𝑒𝑡𝑒𝑟𝑠</a:t>
            </a:r>
            <a:r>
              <a:rPr sz="2800" spc="-50" dirty="0">
                <a:latin typeface="Cambria Math"/>
                <a:cs typeface="Cambria Math"/>
              </a:rPr>
              <a:t>+1</a:t>
            </a:r>
            <a:r>
              <a:rPr lang="en-GB" sz="2800" spc="-50" dirty="0">
                <a:latin typeface="Cambria Math"/>
                <a:cs typeface="Cambria Math"/>
              </a:rPr>
              <a:t> </a:t>
            </a:r>
            <a:r>
              <a:rPr lang="en-GB" sz="2800" spc="-50" dirty="0">
                <a:latin typeface="+mj-lt"/>
                <a:cs typeface="Cambria Math"/>
              </a:rPr>
              <a:t>dimensional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698500" marR="365125" lvl="1" indent="-228600">
              <a:lnSpc>
                <a:spcPts val="2590"/>
              </a:lnSpc>
              <a:spcBef>
                <a:spcPts val="55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model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with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two parameters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𝜃</a:t>
            </a:r>
            <a:r>
              <a:rPr sz="2400" spc="204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would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have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loss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surface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spc="-50" dirty="0">
                <a:latin typeface="Century Gothic"/>
                <a:cs typeface="Century Gothic"/>
              </a:rPr>
              <a:t>3 </a:t>
            </a:r>
            <a:r>
              <a:rPr sz="2400" dirty="0">
                <a:latin typeface="Century Gothic"/>
                <a:cs typeface="Century Gothic"/>
              </a:rPr>
              <a:t>dimensions.</a:t>
            </a:r>
          </a:p>
          <a:p>
            <a:pPr marL="698500" lvl="1" indent="-22923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High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dimensional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surfaces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cannot be visualized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3200AEC-7FF7-FE11-0CC7-968915EC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ving Lands | Video visualizations of A.I training morphology &amp; dynamics">
            <a:extLst>
              <a:ext uri="{FF2B5EF4-FFF2-40B4-BE49-F238E27FC236}">
                <a16:creationId xmlns:a16="http://schemas.microsoft.com/office/drawing/2014/main" id="{916CDC7E-8460-7442-B010-586F0739D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88386"/>
            <a:ext cx="9450644" cy="531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E2CE0F8-6C5D-E458-010B-D356773A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visualization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5B837-CB11-9BF7-4015-F6ABB1FB230E}"/>
              </a:ext>
            </a:extLst>
          </p:cNvPr>
          <p:cNvSpPr txBox="1"/>
          <p:nvPr/>
        </p:nvSpPr>
        <p:spPr>
          <a:xfrm>
            <a:off x="228600" y="621970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Moving Lands | Video visualizations of A.I training morphology &amp; dynamics (losslandscape.com</a:t>
            </a:r>
            <a:r>
              <a:rPr lang="en-GB" dirty="0">
                <a:hlinkClick r:id="rId3"/>
              </a:rPr>
              <a:t>)</a:t>
            </a:r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295400"/>
            <a:ext cx="940752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770"/>
              </a:spcBef>
              <a:tabLst>
                <a:tab pos="241935" algn="l"/>
              </a:tabLst>
            </a:pP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Common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functional</a:t>
            </a:r>
            <a:r>
              <a:rPr sz="2800" spc="-10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forms</a:t>
            </a:r>
            <a:r>
              <a:rPr sz="2800" spc="-11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are: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71030" y="2631160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4" h="20319">
                <a:moveTo>
                  <a:pt x="147827" y="0"/>
                </a:moveTo>
                <a:lnTo>
                  <a:pt x="0" y="0"/>
                </a:lnTo>
                <a:lnTo>
                  <a:pt x="0" y="19812"/>
                </a:lnTo>
                <a:lnTo>
                  <a:pt x="147827" y="19812"/>
                </a:lnTo>
                <a:lnTo>
                  <a:pt x="147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88783" y="2499842"/>
            <a:ext cx="1080770" cy="282575"/>
          </a:xfrm>
          <a:custGeom>
            <a:avLst/>
            <a:gdLst/>
            <a:ahLst/>
            <a:cxnLst/>
            <a:rect l="l" t="t" r="r" b="b"/>
            <a:pathLst>
              <a:path w="1080770" h="282575">
                <a:moveTo>
                  <a:pt x="990219" y="0"/>
                </a:moveTo>
                <a:lnTo>
                  <a:pt x="986282" y="11429"/>
                </a:lnTo>
                <a:lnTo>
                  <a:pt x="1002589" y="18577"/>
                </a:lnTo>
                <a:lnTo>
                  <a:pt x="1016634" y="28416"/>
                </a:lnTo>
                <a:lnTo>
                  <a:pt x="1045178" y="73925"/>
                </a:lnTo>
                <a:lnTo>
                  <a:pt x="1053560" y="115732"/>
                </a:lnTo>
                <a:lnTo>
                  <a:pt x="1054608" y="139826"/>
                </a:lnTo>
                <a:lnTo>
                  <a:pt x="1053560" y="164689"/>
                </a:lnTo>
                <a:lnTo>
                  <a:pt x="1045178" y="207603"/>
                </a:lnTo>
                <a:lnTo>
                  <a:pt x="1016682" y="253857"/>
                </a:lnTo>
                <a:lnTo>
                  <a:pt x="986663" y="270890"/>
                </a:lnTo>
                <a:lnTo>
                  <a:pt x="990219" y="282321"/>
                </a:lnTo>
                <a:lnTo>
                  <a:pt x="1028779" y="264302"/>
                </a:lnTo>
                <a:lnTo>
                  <a:pt x="1057148" y="233045"/>
                </a:lnTo>
                <a:lnTo>
                  <a:pt x="1074467" y="191135"/>
                </a:lnTo>
                <a:lnTo>
                  <a:pt x="1080262" y="141224"/>
                </a:lnTo>
                <a:lnTo>
                  <a:pt x="1078809" y="115341"/>
                </a:lnTo>
                <a:lnTo>
                  <a:pt x="1067188" y="69482"/>
                </a:lnTo>
                <a:lnTo>
                  <a:pt x="1044118" y="32146"/>
                </a:lnTo>
                <a:lnTo>
                  <a:pt x="1010693" y="7381"/>
                </a:lnTo>
                <a:lnTo>
                  <a:pt x="990219" y="0"/>
                </a:lnTo>
                <a:close/>
              </a:path>
              <a:path w="1080770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3"/>
                </a:lnTo>
                <a:lnTo>
                  <a:pt x="26828" y="164689"/>
                </a:lnTo>
                <a:lnTo>
                  <a:pt x="25781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16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86256" y="2291436"/>
            <a:ext cx="6927850" cy="999633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279400" indent="-228600">
              <a:lnSpc>
                <a:spcPct val="100000"/>
              </a:lnSpc>
              <a:spcBef>
                <a:spcPts val="1035"/>
              </a:spcBef>
              <a:buFont typeface="Arial"/>
              <a:buChar char="•"/>
              <a:tabLst>
                <a:tab pos="279400" algn="l"/>
                <a:tab pos="4165600" algn="l"/>
                <a:tab pos="6102985" algn="l"/>
                <a:tab pos="6428740" algn="l"/>
              </a:tabLst>
            </a:pPr>
            <a:r>
              <a:rPr sz="2400" b="1" dirty="0">
                <a:latin typeface="Century Gothic"/>
                <a:cs typeface="Century Gothic"/>
              </a:rPr>
              <a:t>Mean</a:t>
            </a:r>
            <a:r>
              <a:rPr sz="2400" b="1" spc="-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Squared</a:t>
            </a:r>
            <a:r>
              <a:rPr sz="2400" b="1" spc="-10" dirty="0">
                <a:latin typeface="Century Gothic"/>
                <a:cs typeface="Century Gothic"/>
              </a:rPr>
              <a:t> Error</a:t>
            </a:r>
            <a:r>
              <a:rPr sz="2400" b="1" dirty="0">
                <a:latin typeface="Century Gothic"/>
                <a:cs typeface="Century Gothic"/>
              </a:rPr>
              <a:t>	</a:t>
            </a:r>
            <a:endParaRPr lang="en-GB" sz="2400" b="1" dirty="0">
              <a:latin typeface="Century Gothic"/>
              <a:cs typeface="Century Gothic"/>
            </a:endParaRPr>
          </a:p>
          <a:p>
            <a:pPr marL="279400" indent="-228600">
              <a:lnSpc>
                <a:spcPct val="100000"/>
              </a:lnSpc>
              <a:spcBef>
                <a:spcPts val="1035"/>
              </a:spcBef>
              <a:buFont typeface="Arial"/>
              <a:buChar char="•"/>
              <a:tabLst>
                <a:tab pos="279400" algn="l"/>
                <a:tab pos="4165600" algn="l"/>
                <a:tab pos="6102985" algn="l"/>
                <a:tab pos="6428740" algn="l"/>
              </a:tabLst>
            </a:pPr>
            <a:r>
              <a:rPr sz="2400" b="1" spc="-10" dirty="0">
                <a:latin typeface="Century Gothic"/>
                <a:cs typeface="Century Gothic"/>
              </a:rPr>
              <a:t>Cross-</a:t>
            </a:r>
            <a:r>
              <a:rPr sz="2400" b="1" dirty="0">
                <a:latin typeface="Century Gothic"/>
                <a:cs typeface="Century Gothic"/>
              </a:rPr>
              <a:t>Entropy</a:t>
            </a:r>
            <a:r>
              <a:rPr sz="2400" b="1" spc="25" dirty="0">
                <a:latin typeface="Century Gothic"/>
                <a:cs typeface="Century Gothic"/>
              </a:rPr>
              <a:t> </a:t>
            </a:r>
            <a:r>
              <a:rPr sz="2400" b="1" spc="-10" dirty="0">
                <a:latin typeface="Century Gothic"/>
                <a:cs typeface="Century Gothic"/>
              </a:rPr>
              <a:t>Loss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96124" y="2940405"/>
            <a:ext cx="67945" cy="368300"/>
          </a:xfrm>
          <a:custGeom>
            <a:avLst/>
            <a:gdLst/>
            <a:ahLst/>
            <a:cxnLst/>
            <a:rect l="l" t="t" r="r" b="b"/>
            <a:pathLst>
              <a:path w="67945" h="368300">
                <a:moveTo>
                  <a:pt x="67945" y="0"/>
                </a:moveTo>
                <a:lnTo>
                  <a:pt x="0" y="0"/>
                </a:lnTo>
                <a:lnTo>
                  <a:pt x="0" y="12700"/>
                </a:lnTo>
                <a:lnTo>
                  <a:pt x="0" y="356870"/>
                </a:lnTo>
                <a:lnTo>
                  <a:pt x="0" y="368300"/>
                </a:lnTo>
                <a:lnTo>
                  <a:pt x="67945" y="368300"/>
                </a:lnTo>
                <a:lnTo>
                  <a:pt x="67945" y="356870"/>
                </a:lnTo>
                <a:lnTo>
                  <a:pt x="27686" y="356870"/>
                </a:lnTo>
                <a:lnTo>
                  <a:pt x="27686" y="12700"/>
                </a:lnTo>
                <a:lnTo>
                  <a:pt x="67945" y="12700"/>
                </a:lnTo>
                <a:lnTo>
                  <a:pt x="67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00491" y="2984475"/>
            <a:ext cx="457200" cy="282575"/>
          </a:xfrm>
          <a:custGeom>
            <a:avLst/>
            <a:gdLst/>
            <a:ahLst/>
            <a:cxnLst/>
            <a:rect l="l" t="t" r="r" b="b"/>
            <a:pathLst>
              <a:path w="457200" h="282575">
                <a:moveTo>
                  <a:pt x="366902" y="0"/>
                </a:moveTo>
                <a:lnTo>
                  <a:pt x="362965" y="11429"/>
                </a:lnTo>
                <a:lnTo>
                  <a:pt x="379273" y="18577"/>
                </a:lnTo>
                <a:lnTo>
                  <a:pt x="393318" y="28416"/>
                </a:lnTo>
                <a:lnTo>
                  <a:pt x="421862" y="73925"/>
                </a:lnTo>
                <a:lnTo>
                  <a:pt x="430244" y="115732"/>
                </a:lnTo>
                <a:lnTo>
                  <a:pt x="431291" y="139826"/>
                </a:lnTo>
                <a:lnTo>
                  <a:pt x="430244" y="164689"/>
                </a:lnTo>
                <a:lnTo>
                  <a:pt x="421862" y="207603"/>
                </a:lnTo>
                <a:lnTo>
                  <a:pt x="393366" y="253857"/>
                </a:lnTo>
                <a:lnTo>
                  <a:pt x="363347" y="270890"/>
                </a:lnTo>
                <a:lnTo>
                  <a:pt x="366902" y="282320"/>
                </a:lnTo>
                <a:lnTo>
                  <a:pt x="405463" y="264302"/>
                </a:lnTo>
                <a:lnTo>
                  <a:pt x="433831" y="233044"/>
                </a:lnTo>
                <a:lnTo>
                  <a:pt x="451151" y="191135"/>
                </a:lnTo>
                <a:lnTo>
                  <a:pt x="456946" y="141223"/>
                </a:lnTo>
                <a:lnTo>
                  <a:pt x="455493" y="115341"/>
                </a:lnTo>
                <a:lnTo>
                  <a:pt x="443872" y="69482"/>
                </a:lnTo>
                <a:lnTo>
                  <a:pt x="420802" y="32146"/>
                </a:lnTo>
                <a:lnTo>
                  <a:pt x="387377" y="7381"/>
                </a:lnTo>
                <a:lnTo>
                  <a:pt x="366902" y="0"/>
                </a:lnTo>
                <a:close/>
              </a:path>
              <a:path w="457200" h="282575">
                <a:moveTo>
                  <a:pt x="90042" y="0"/>
                </a:moveTo>
                <a:lnTo>
                  <a:pt x="51657" y="18097"/>
                </a:lnTo>
                <a:lnTo>
                  <a:pt x="23367" y="49529"/>
                </a:lnTo>
                <a:lnTo>
                  <a:pt x="5826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3"/>
                </a:lnTo>
                <a:lnTo>
                  <a:pt x="26828" y="164689"/>
                </a:lnTo>
                <a:lnTo>
                  <a:pt x="25780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16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66800" y="3543298"/>
            <a:ext cx="10356698" cy="134331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1624965" indent="-229235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We minimize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loss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to find best model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41300" marR="14604" indent="-229235">
              <a:lnSpc>
                <a:spcPts val="3020"/>
              </a:lnSpc>
              <a:spcBef>
                <a:spcPts val="100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Loss</a:t>
            </a:r>
            <a:r>
              <a:rPr sz="2800" spc="-10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surface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visualizations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are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deceiving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–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3D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does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not </a:t>
            </a:r>
            <a:r>
              <a:rPr sz="2800" dirty="0">
                <a:latin typeface="Century Gothic"/>
                <a:cs typeface="Century Gothic"/>
              </a:rPr>
              <a:t>do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justice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1M+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dimensional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original.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D228C11-6C06-5E2C-6457-5217C280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91514" y="1847580"/>
            <a:ext cx="6627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800" spc="-10" dirty="0">
                <a:latin typeface="Century Gothic"/>
                <a:cs typeface="Century Gothic"/>
              </a:rPr>
              <a:t>This involves two aspects</a:t>
            </a:r>
            <a:r>
              <a:rPr sz="2800" spc="-10" dirty="0">
                <a:latin typeface="Century Gothic"/>
                <a:cs typeface="Century Gothic"/>
              </a:rPr>
              <a:t>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2362200"/>
            <a:ext cx="3402329" cy="937894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Model</a:t>
            </a:r>
            <a:r>
              <a:rPr sz="2400" spc="-10" dirty="0">
                <a:latin typeface="Century Gothic"/>
                <a:cs typeface="Century Gothic"/>
              </a:rPr>
              <a:t> update</a:t>
            </a:r>
            <a:endParaRPr sz="2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Computing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gradients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8809" y="2362200"/>
            <a:ext cx="5740400" cy="937894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98120" indent="-186055">
              <a:lnSpc>
                <a:spcPct val="100000"/>
              </a:lnSpc>
              <a:spcBef>
                <a:spcPts val="810"/>
              </a:spcBef>
              <a:buChar char="-"/>
              <a:tabLst>
                <a:tab pos="198755" algn="l"/>
              </a:tabLst>
            </a:pPr>
            <a:r>
              <a:rPr sz="2400" dirty="0">
                <a:latin typeface="Century Gothic"/>
                <a:cs typeface="Century Gothic"/>
              </a:rPr>
              <a:t>how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incrementally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improve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model.</a:t>
            </a:r>
            <a:endParaRPr sz="2400">
              <a:latin typeface="Century Gothic"/>
              <a:cs typeface="Century Gothic"/>
            </a:endParaRPr>
          </a:p>
          <a:p>
            <a:pPr marL="198120" indent="-186055">
              <a:lnSpc>
                <a:spcPct val="100000"/>
              </a:lnSpc>
              <a:spcBef>
                <a:spcPts val="710"/>
              </a:spcBef>
              <a:buChar char="-"/>
              <a:tabLst>
                <a:tab pos="198755" algn="l"/>
              </a:tabLst>
            </a:pPr>
            <a:r>
              <a:rPr sz="2400" dirty="0">
                <a:latin typeface="Century Gothic"/>
                <a:cs typeface="Century Gothic"/>
              </a:rPr>
              <a:t>how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 compute the </a:t>
            </a:r>
            <a:r>
              <a:rPr sz="2400" spc="-10" dirty="0">
                <a:latin typeface="Century Gothic"/>
                <a:cs typeface="Century Gothic"/>
              </a:rPr>
              <a:t>ingredients.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3702333"/>
            <a:ext cx="726185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entury Gothic"/>
                <a:cs typeface="Century Gothic"/>
              </a:rPr>
              <a:t>Then</a:t>
            </a:r>
            <a:r>
              <a:rPr sz="2400" spc="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we will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look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into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gradient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specificities</a:t>
            </a:r>
            <a:r>
              <a:rPr sz="2400" spc="-25" dirty="0">
                <a:latin typeface="Century Gothic"/>
                <a:cs typeface="Century Gothic"/>
              </a:rPr>
              <a:t> of: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8156" y="4409113"/>
            <a:ext cx="2915285" cy="137604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Fully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connected</a:t>
            </a:r>
            <a:r>
              <a:rPr sz="2000" spc="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layer</a:t>
            </a:r>
            <a:endParaRPr sz="2000">
              <a:latin typeface="Century Gothic"/>
              <a:cs typeface="Century Gothic"/>
            </a:endParaRPr>
          </a:p>
          <a:p>
            <a:pPr marL="240665" indent="-227965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Convolutional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layer</a:t>
            </a:r>
            <a:endParaRPr sz="2000">
              <a:latin typeface="Century Gothic"/>
              <a:cs typeface="Century Gothic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Pooling</a:t>
            </a:r>
            <a:r>
              <a:rPr sz="2000" spc="-20" dirty="0">
                <a:latin typeface="Century Gothic"/>
                <a:cs typeface="Century Gothic"/>
              </a:rPr>
              <a:t> layer</a:t>
            </a:r>
            <a:endParaRPr sz="2000">
              <a:latin typeface="Century Gothic"/>
              <a:cs typeface="Century Gothic"/>
            </a:endParaRPr>
          </a:p>
          <a:p>
            <a:pPr marL="240665" indent="-22796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Recurrent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layer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3209" y="4409113"/>
            <a:ext cx="4268470" cy="137604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66370" indent="-154305">
              <a:lnSpc>
                <a:spcPct val="100000"/>
              </a:lnSpc>
              <a:spcBef>
                <a:spcPts val="35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baseline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case</a:t>
            </a:r>
            <a:endParaRPr sz="2000">
              <a:latin typeface="Century Gothic"/>
              <a:cs typeface="Century Gothic"/>
            </a:endParaRPr>
          </a:p>
          <a:p>
            <a:pPr marL="166370" indent="-154305">
              <a:lnSpc>
                <a:spcPct val="100000"/>
              </a:lnSpc>
              <a:spcBef>
                <a:spcPts val="25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Century Gothic"/>
                <a:cs typeface="Century Gothic"/>
              </a:rPr>
              <a:t>image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weight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sharing</a:t>
            </a:r>
            <a:endParaRPr sz="2000">
              <a:latin typeface="Century Gothic"/>
              <a:cs typeface="Century Gothic"/>
            </a:endParaRPr>
          </a:p>
          <a:p>
            <a:pPr marL="166370" indent="-154305">
              <a:lnSpc>
                <a:spcPct val="100000"/>
              </a:lnSpc>
              <a:spcBef>
                <a:spcPts val="265"/>
              </a:spcBef>
              <a:buChar char="-"/>
              <a:tabLst>
                <a:tab pos="167005" algn="l"/>
              </a:tabLst>
            </a:pP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case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no</a:t>
            </a:r>
            <a:r>
              <a:rPr sz="2000" spc="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parameters</a:t>
            </a:r>
            <a:endParaRPr sz="2000">
              <a:latin typeface="Century Gothic"/>
              <a:cs typeface="Century Gothic"/>
            </a:endParaRPr>
          </a:p>
          <a:p>
            <a:pPr marL="166370" indent="-154305">
              <a:lnSpc>
                <a:spcPct val="100000"/>
              </a:lnSpc>
              <a:spcBef>
                <a:spcPts val="27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Century Gothic"/>
                <a:cs typeface="Century Gothic"/>
              </a:rPr>
              <a:t>sequence-implied</a:t>
            </a:r>
            <a:r>
              <a:rPr sz="2000" spc="-8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weight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sharing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C3CEF73-C0C2-3383-4360-BF0337AF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Training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66800" y="1752600"/>
            <a:ext cx="10546715" cy="351662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We</a:t>
            </a:r>
            <a:r>
              <a:rPr sz="2800" spc="-1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aim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minimize</a:t>
            </a:r>
            <a:r>
              <a:rPr sz="2800" b="1" spc="-3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the</a:t>
            </a:r>
            <a:r>
              <a:rPr sz="2800" b="1" spc="-6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loss</a:t>
            </a:r>
            <a:r>
              <a:rPr sz="2800" b="1" spc="-5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function.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This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corresponds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finding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minimum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loss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surface.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We</a:t>
            </a:r>
            <a:r>
              <a:rPr sz="2800" spc="-1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lack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closed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form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solution.</a:t>
            </a:r>
            <a:endParaRPr sz="2800" dirty="0">
              <a:latin typeface="Century Gothic"/>
              <a:cs typeface="Century Gothic"/>
            </a:endParaRPr>
          </a:p>
          <a:p>
            <a:pPr marL="698500" marR="1291590" lvl="1" indent="-228600">
              <a:lnSpc>
                <a:spcPts val="2590"/>
              </a:lnSpc>
              <a:spcBef>
                <a:spcPts val="55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Thus we</a:t>
            </a:r>
            <a:r>
              <a:rPr sz="2400" spc="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need to resort to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iterative</a:t>
            </a:r>
            <a:r>
              <a:rPr sz="2400" b="1" spc="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method</a:t>
            </a:r>
            <a:r>
              <a:rPr sz="2400" b="1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 </a:t>
            </a:r>
            <a:r>
              <a:rPr sz="2400" spc="-10" dirty="0">
                <a:latin typeface="Century Gothic"/>
                <a:cs typeface="Century Gothic"/>
              </a:rPr>
              <a:t>gradually </a:t>
            </a:r>
            <a:r>
              <a:rPr sz="2400" dirty="0">
                <a:latin typeface="Century Gothic"/>
                <a:cs typeface="Century Gothic"/>
              </a:rPr>
              <a:t>improving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given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model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till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it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reaches</a:t>
            </a:r>
            <a:r>
              <a:rPr sz="2400" spc="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minimum.</a:t>
            </a:r>
            <a:endParaRPr sz="2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iterative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method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needs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starting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point.</a:t>
            </a:r>
            <a:endParaRPr sz="2800" dirty="0">
              <a:latin typeface="Century Gothic"/>
              <a:cs typeface="Century Gothic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5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Unless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we have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good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starting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point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provided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 us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(meta </a:t>
            </a:r>
            <a:r>
              <a:rPr sz="2400" dirty="0">
                <a:latin typeface="Century Gothic"/>
                <a:cs typeface="Century Gothic"/>
              </a:rPr>
              <a:t>learning)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best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can get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reasonable random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initialization.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FFDD666-1C3F-10BD-78B8-565C1A1F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Update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89659" y="1916093"/>
            <a:ext cx="10012680" cy="333937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From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random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initialization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our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method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needs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find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way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downhill.</a:t>
            </a:r>
          </a:p>
          <a:p>
            <a:pPr marL="698500" lvl="1" indent="-22923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Optimizer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can</a:t>
            </a:r>
            <a:r>
              <a:rPr lang="en-GB" sz="2400" dirty="0">
                <a:latin typeface="Century Gothic"/>
                <a:cs typeface="Century Gothic"/>
              </a:rPr>
              <a:t>:</a:t>
            </a:r>
            <a:endParaRPr sz="2400" dirty="0">
              <a:latin typeface="Century Gothic"/>
              <a:cs typeface="Century Gothic"/>
            </a:endParaRPr>
          </a:p>
          <a:p>
            <a:pPr marL="1270000" indent="-342900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Century Gothic"/>
                <a:cs typeface="Century Gothic"/>
              </a:rPr>
              <a:t>adjust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trainable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parameters.</a:t>
            </a:r>
            <a:endParaRPr sz="2000" dirty="0">
              <a:latin typeface="Century Gothic"/>
              <a:cs typeface="Century Gothic"/>
            </a:endParaRPr>
          </a:p>
          <a:p>
            <a:pPr marL="1270000" indent="-342900">
              <a:lnSpc>
                <a:spcPct val="100000"/>
              </a:lnSpc>
              <a:spcBef>
                <a:spcPts val="26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Century Gothic"/>
                <a:cs typeface="Century Gothic"/>
              </a:rPr>
              <a:t>retrieve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model’s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predictions.</a:t>
            </a:r>
            <a:endParaRPr sz="2000" dirty="0">
              <a:latin typeface="Century Gothic"/>
              <a:cs typeface="Century Gothic"/>
            </a:endParaRPr>
          </a:p>
          <a:p>
            <a:pPr marL="1270000" indent="-342900">
              <a:lnSpc>
                <a:spcPct val="100000"/>
              </a:lnSpc>
              <a:spcBef>
                <a:spcPts val="265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Century Gothic"/>
                <a:cs typeface="Century Gothic"/>
              </a:rPr>
              <a:t>compute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loss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accuracy.</a:t>
            </a:r>
            <a:endParaRPr sz="2000" dirty="0">
              <a:latin typeface="Century Gothic"/>
              <a:cs typeface="Century Gothic"/>
            </a:endParaRPr>
          </a:p>
          <a:p>
            <a:pPr marL="1270000" indent="-342900">
              <a:lnSpc>
                <a:spcPct val="100000"/>
              </a:lnSpc>
              <a:spcBef>
                <a:spcPts val="254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Century Gothic"/>
                <a:cs typeface="Century Gothic"/>
              </a:rPr>
              <a:t>retrieve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loss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function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(with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NN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parameters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plugged-</a:t>
            </a:r>
            <a:r>
              <a:rPr sz="2000" spc="-20" dirty="0">
                <a:latin typeface="Century Gothic"/>
                <a:cs typeface="Century Gothic"/>
              </a:rPr>
              <a:t>in).</a:t>
            </a:r>
            <a:endParaRPr sz="20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Optimization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does not:</a:t>
            </a:r>
            <a:endParaRPr sz="2400" dirty="0">
              <a:latin typeface="Century Gothic"/>
              <a:cs typeface="Century Gothic"/>
            </a:endParaRPr>
          </a:p>
          <a:p>
            <a:pPr marL="1270000" indent="-342900">
              <a:lnSpc>
                <a:spcPts val="2280"/>
              </a:lnSpc>
              <a:spcBef>
                <a:spcPts val="270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Century Gothic"/>
                <a:cs typeface="Century Gothic"/>
              </a:rPr>
              <a:t>see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loss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surface.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6DBC869-0AA1-95B9-A0DE-CA1B8AEF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Update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66800" y="1905000"/>
            <a:ext cx="9810115" cy="2920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ts val="319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Our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situation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similar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trying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find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downward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path</a:t>
            </a:r>
            <a:endParaRPr sz="2800" dirty="0">
              <a:latin typeface="Century Gothic"/>
              <a:cs typeface="Century Gothic"/>
            </a:endParaRPr>
          </a:p>
          <a:p>
            <a:pPr marL="241300">
              <a:lnSpc>
                <a:spcPts val="3190"/>
              </a:lnSpc>
            </a:pPr>
            <a:r>
              <a:rPr sz="2800" dirty="0">
                <a:latin typeface="Century Gothic"/>
                <a:cs typeface="Century Gothic"/>
              </a:rPr>
              <a:t>from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mountain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with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one’s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eyes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closed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shut:</a:t>
            </a:r>
            <a:endParaRPr sz="28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We</a:t>
            </a:r>
            <a:r>
              <a:rPr sz="2400" spc="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can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take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short</a:t>
            </a:r>
            <a:r>
              <a:rPr sz="2400" spc="-10" dirty="0">
                <a:latin typeface="Century Gothic"/>
                <a:cs typeface="Century Gothic"/>
              </a:rPr>
              <a:t> steps.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We</a:t>
            </a:r>
            <a:r>
              <a:rPr sz="2400" spc="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can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get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altitude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reading.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We</a:t>
            </a:r>
            <a:r>
              <a:rPr sz="2400" spc="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can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get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direction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steepest</a:t>
            </a:r>
            <a:r>
              <a:rPr sz="2400" spc="-10" dirty="0">
                <a:latin typeface="Century Gothic"/>
                <a:cs typeface="Century Gothic"/>
              </a:rPr>
              <a:t> fall.</a:t>
            </a:r>
            <a:endParaRPr sz="24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We</a:t>
            </a:r>
            <a:r>
              <a:rPr sz="2400" spc="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can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not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see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full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picture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landscape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ahead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us.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DFE561-254E-0B56-39C0-6853AC6B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Update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282225" y="2608896"/>
            <a:ext cx="6647815" cy="49026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508000">
              <a:lnSpc>
                <a:spcPts val="2065"/>
              </a:lnSpc>
              <a:spcBef>
                <a:spcPts val="1814"/>
              </a:spcBef>
              <a:tabLst>
                <a:tab pos="3357879" algn="l"/>
              </a:tabLst>
            </a:pPr>
            <a:r>
              <a:rPr lang="en-GB" sz="2400" dirty="0">
                <a:latin typeface="Century Gothic"/>
                <a:cs typeface="Century Gothic"/>
              </a:rPr>
              <a:t>Formally:</a:t>
            </a:r>
            <a:r>
              <a:rPr lang="en-GB" sz="2400" spc="-25" dirty="0">
                <a:latin typeface="Century Gothic"/>
                <a:cs typeface="Century Gothic"/>
              </a:rPr>
              <a:t> </a:t>
            </a:r>
            <a:r>
              <a:rPr lang="en-GB" sz="2400" spc="55" dirty="0">
                <a:latin typeface="Cambria Math"/>
                <a:cs typeface="Cambria Math"/>
              </a:rPr>
              <a:t>𝜃</a:t>
            </a:r>
            <a:r>
              <a:rPr lang="en-GB" sz="2625" spc="82" baseline="30158" dirty="0">
                <a:latin typeface="Cambria Math"/>
                <a:cs typeface="Cambria Math"/>
              </a:rPr>
              <a:t>𝑠+1</a:t>
            </a:r>
            <a:r>
              <a:rPr lang="en-GB" sz="2625" spc="585" baseline="30158" dirty="0">
                <a:latin typeface="Cambria Math"/>
                <a:cs typeface="Cambria Math"/>
              </a:rPr>
              <a:t> </a:t>
            </a:r>
            <a:r>
              <a:rPr lang="en-GB" sz="2400" dirty="0">
                <a:latin typeface="Cambria Math"/>
                <a:cs typeface="Cambria Math"/>
              </a:rPr>
              <a:t>=</a:t>
            </a:r>
            <a:r>
              <a:rPr lang="en-GB" sz="2400" spc="125" dirty="0">
                <a:latin typeface="Cambria Math"/>
                <a:cs typeface="Cambria Math"/>
              </a:rPr>
              <a:t> </a:t>
            </a:r>
            <a:r>
              <a:rPr lang="en-GB" sz="2400" spc="80" dirty="0">
                <a:latin typeface="Cambria Math"/>
                <a:cs typeface="Cambria Math"/>
              </a:rPr>
              <a:t>𝜃</a:t>
            </a:r>
            <a:r>
              <a:rPr lang="en-GB" sz="2625" spc="120" baseline="30158" dirty="0">
                <a:latin typeface="Cambria Math"/>
                <a:cs typeface="Cambria Math"/>
              </a:rPr>
              <a:t>𝑠</a:t>
            </a:r>
            <a:r>
              <a:rPr lang="en-GB" sz="2625" baseline="30158" dirty="0">
                <a:latin typeface="Cambria Math"/>
                <a:cs typeface="Cambria Math"/>
              </a:rPr>
              <a:t>	</a:t>
            </a:r>
            <a:r>
              <a:rPr lang="en-GB" sz="2400" dirty="0">
                <a:latin typeface="Cambria Math"/>
                <a:cs typeface="Cambria Math"/>
              </a:rPr>
              <a:t>−</a:t>
            </a:r>
            <a:r>
              <a:rPr lang="en-GB" sz="2400" spc="-10" dirty="0">
                <a:latin typeface="Cambria Math"/>
                <a:cs typeface="Cambria Math"/>
              </a:rPr>
              <a:t> </a:t>
            </a:r>
            <a:r>
              <a:rPr lang="en-GB" sz="2400" dirty="0">
                <a:latin typeface="Cambria Math"/>
                <a:cs typeface="Cambria Math"/>
              </a:rPr>
              <a:t>𝑟</a:t>
            </a:r>
            <a:r>
              <a:rPr lang="en-GB" sz="2400" spc="55" dirty="0">
                <a:latin typeface="Cambria Math"/>
                <a:cs typeface="Cambria Math"/>
              </a:rPr>
              <a:t> </a:t>
            </a:r>
            <a:r>
              <a:rPr lang="en-GB" sz="2400" spc="80" dirty="0">
                <a:latin typeface="Cambria Math"/>
                <a:cs typeface="Cambria Math"/>
              </a:rPr>
              <a:t>∙</a:t>
            </a:r>
            <a:r>
              <a:rPr lang="en-GB" sz="2400" spc="-10" dirty="0">
                <a:latin typeface="Cambria Math"/>
                <a:cs typeface="Cambria Math"/>
              </a:rPr>
              <a:t> </a:t>
            </a:r>
            <a:r>
              <a:rPr lang="en-GB" sz="2400" spc="35" dirty="0">
                <a:latin typeface="Cambria Math"/>
                <a:cs typeface="Cambria Math"/>
              </a:rPr>
              <a:t>𝑔</a:t>
            </a:r>
            <a:r>
              <a:rPr lang="en-GB" sz="2625" spc="52" baseline="30158" dirty="0">
                <a:latin typeface="Cambria Math"/>
                <a:cs typeface="Cambria Math"/>
              </a:rPr>
              <a:t>𝑠</a:t>
            </a:r>
          </a:p>
          <a:p>
            <a:pPr marR="173990" algn="ctr">
              <a:lnSpc>
                <a:spcPts val="1285"/>
              </a:lnSpc>
              <a:tabLst>
                <a:tab pos="1005840" algn="l"/>
                <a:tab pos="2144395" algn="l"/>
              </a:tabLst>
            </a:pPr>
            <a:r>
              <a:rPr lang="en-US" sz="1750" spc="30" dirty="0">
                <a:latin typeface="Cambria Math"/>
                <a:cs typeface="Cambria Math"/>
              </a:rPr>
              <a:t>𝑙,𝑖</a:t>
            </a:r>
            <a:r>
              <a:rPr lang="en-US" sz="1750" dirty="0">
                <a:latin typeface="Cambria Math"/>
                <a:cs typeface="Cambria Math"/>
              </a:rPr>
              <a:t>	</a:t>
            </a:r>
            <a:r>
              <a:rPr lang="en-US" sz="1750" spc="30" dirty="0">
                <a:latin typeface="Cambria Math"/>
                <a:cs typeface="Cambria Math"/>
              </a:rPr>
              <a:t>𝑙,𝑖</a:t>
            </a:r>
            <a:r>
              <a:rPr lang="en-US" sz="1750" dirty="0">
                <a:latin typeface="Cambria Math"/>
                <a:cs typeface="Cambria Math"/>
              </a:rPr>
              <a:t>	</a:t>
            </a:r>
            <a:r>
              <a:rPr lang="en-US" sz="1750" spc="30" dirty="0">
                <a:latin typeface="Cambria Math"/>
                <a:cs typeface="Cambria Math"/>
              </a:rPr>
              <a:t>𝑙,𝑖</a:t>
            </a:r>
            <a:endParaRPr lang="en-US" sz="1750" dirty="0">
              <a:latin typeface="Cambria Math"/>
              <a:cs typeface="Cambria Math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502F0B6-5B15-C2EB-3AF8-8F1B052D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Update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00976-2D6E-5B26-2C3A-700A952575BF}"/>
              </a:ext>
            </a:extLst>
          </p:cNvPr>
          <p:cNvSpPr txBox="1"/>
          <p:nvPr/>
        </p:nvSpPr>
        <p:spPr>
          <a:xfrm>
            <a:off x="1282225" y="3195019"/>
            <a:ext cx="9144000" cy="3203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76835" indent="-457200">
              <a:lnSpc>
                <a:spcPts val="302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/>
                <a:cs typeface="Century Gothic"/>
              </a:rPr>
              <a:t>Each</a:t>
            </a:r>
            <a:r>
              <a:rPr lang="en-US" sz="2400" spc="-15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update</a:t>
            </a:r>
            <a:r>
              <a:rPr lang="en-US" sz="2400" spc="5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is</a:t>
            </a:r>
            <a:r>
              <a:rPr lang="en-US" sz="2400" spc="-25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a</a:t>
            </a:r>
            <a:r>
              <a:rPr lang="en-US" sz="2400" spc="-10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step,</a:t>
            </a:r>
            <a:r>
              <a:rPr lang="en-US" sz="2400" spc="-5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once all</a:t>
            </a:r>
            <a:r>
              <a:rPr lang="en-US" sz="2400" spc="-30" dirty="0">
                <a:latin typeface="Century Gothic"/>
                <a:cs typeface="Century Gothic"/>
              </a:rPr>
              <a:t> </a:t>
            </a:r>
            <a:r>
              <a:rPr lang="en-US" sz="2400" spc="-10" dirty="0">
                <a:latin typeface="Century Gothic"/>
                <a:cs typeface="Century Gothic"/>
              </a:rPr>
              <a:t>examples </a:t>
            </a:r>
            <a:r>
              <a:rPr lang="en-US" sz="2400" dirty="0">
                <a:latin typeface="Century Gothic"/>
                <a:cs typeface="Century Gothic"/>
              </a:rPr>
              <a:t>were used an</a:t>
            </a:r>
            <a:r>
              <a:rPr lang="en-US" sz="2400" spc="-15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epoch</a:t>
            </a:r>
            <a:r>
              <a:rPr lang="en-US" sz="2400" spc="-5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has </a:t>
            </a:r>
            <a:r>
              <a:rPr lang="en-US" sz="2400" spc="-10" dirty="0">
                <a:latin typeface="Century Gothic"/>
                <a:cs typeface="Century Gothic"/>
              </a:rPr>
              <a:t>passed</a:t>
            </a:r>
          </a:p>
          <a:p>
            <a:pPr marL="469900" marR="76835" indent="-457200">
              <a:lnSpc>
                <a:spcPts val="302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/>
                <a:cs typeface="Century Gothic"/>
              </a:rPr>
              <a:t>Repetitively </a:t>
            </a:r>
            <a:r>
              <a:rPr lang="en-US" sz="2400" dirty="0">
                <a:latin typeface="Century Gothic"/>
                <a:cs typeface="Century Gothic"/>
              </a:rPr>
              <a:t>taking a</a:t>
            </a:r>
            <a:r>
              <a:rPr lang="en-US" sz="2400" spc="-70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small</a:t>
            </a:r>
            <a:r>
              <a:rPr lang="en-US" sz="2400" spc="-60" dirty="0">
                <a:latin typeface="Century Gothic"/>
                <a:cs typeface="Century Gothic"/>
              </a:rPr>
              <a:t> </a:t>
            </a:r>
            <a:r>
              <a:rPr lang="en-US" sz="2400" spc="-20" dirty="0">
                <a:latin typeface="Century Gothic"/>
                <a:cs typeface="Century Gothic"/>
              </a:rPr>
              <a:t>step </a:t>
            </a:r>
            <a:r>
              <a:rPr lang="en-US" sz="2400" dirty="0">
                <a:latin typeface="Century Gothic"/>
                <a:cs typeface="Century Gothic"/>
              </a:rPr>
              <a:t>in</a:t>
            </a:r>
            <a:r>
              <a:rPr lang="en-US" sz="2400" spc="-50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the</a:t>
            </a:r>
            <a:r>
              <a:rPr lang="en-US" sz="2400" spc="-30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most</a:t>
            </a:r>
            <a:r>
              <a:rPr lang="en-US" sz="2400" spc="-55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downhill</a:t>
            </a:r>
            <a:r>
              <a:rPr lang="en-US" sz="2400" spc="-50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direction</a:t>
            </a:r>
            <a:r>
              <a:rPr lang="en-US" sz="2400" spc="-10" dirty="0">
                <a:latin typeface="Century Gothic"/>
                <a:cs typeface="Century Gothic"/>
              </a:rPr>
              <a:t>.</a:t>
            </a:r>
            <a:endParaRPr lang="en-US" sz="4000" dirty="0">
              <a:latin typeface="Century Gothic"/>
              <a:cs typeface="Century Gothic"/>
            </a:endParaRPr>
          </a:p>
          <a:p>
            <a:pPr marL="469900" marR="5080" indent="-457200">
              <a:lnSpc>
                <a:spcPts val="302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/>
                <a:cs typeface="Century Gothic"/>
              </a:rPr>
              <a:t>The</a:t>
            </a:r>
            <a:r>
              <a:rPr lang="en-US" sz="2400" spc="-90" dirty="0">
                <a:latin typeface="Century Gothic"/>
                <a:cs typeface="Century Gothic"/>
              </a:rPr>
              <a:t> </a:t>
            </a:r>
            <a:r>
              <a:rPr lang="en-US" sz="2400" b="1" dirty="0">
                <a:latin typeface="Century Gothic"/>
                <a:cs typeface="Century Gothic"/>
              </a:rPr>
              <a:t>most</a:t>
            </a:r>
            <a:r>
              <a:rPr lang="en-US" sz="2400" b="1" spc="-50" dirty="0">
                <a:latin typeface="Century Gothic"/>
                <a:cs typeface="Century Gothic"/>
              </a:rPr>
              <a:t> </a:t>
            </a:r>
            <a:r>
              <a:rPr lang="en-US" sz="2400" b="1" dirty="0">
                <a:latin typeface="Century Gothic"/>
                <a:cs typeface="Century Gothic"/>
              </a:rPr>
              <a:t>downhill</a:t>
            </a:r>
            <a:r>
              <a:rPr lang="en-US" sz="2400" b="1" spc="-65" dirty="0">
                <a:latin typeface="Century Gothic"/>
                <a:cs typeface="Century Gothic"/>
              </a:rPr>
              <a:t> </a:t>
            </a:r>
            <a:r>
              <a:rPr lang="en-US" sz="2400" b="1" spc="-10" dirty="0">
                <a:latin typeface="Century Gothic"/>
                <a:cs typeface="Century Gothic"/>
              </a:rPr>
              <a:t>direction </a:t>
            </a:r>
            <a:r>
              <a:rPr lang="en-US" sz="2400" b="1" dirty="0">
                <a:latin typeface="Century Gothic"/>
                <a:cs typeface="Century Gothic"/>
              </a:rPr>
              <a:t>is</a:t>
            </a:r>
            <a:r>
              <a:rPr lang="en-US" sz="2400" b="1" spc="-55" dirty="0">
                <a:latin typeface="Century Gothic"/>
                <a:cs typeface="Century Gothic"/>
              </a:rPr>
              <a:t> </a:t>
            </a:r>
            <a:r>
              <a:rPr lang="en-US" sz="2400" b="1" dirty="0">
                <a:latin typeface="Century Gothic"/>
                <a:cs typeface="Century Gothic"/>
              </a:rPr>
              <a:t>defined</a:t>
            </a:r>
            <a:r>
              <a:rPr lang="en-US" sz="2400" b="1" spc="-50" dirty="0">
                <a:latin typeface="Century Gothic"/>
                <a:cs typeface="Century Gothic"/>
              </a:rPr>
              <a:t> </a:t>
            </a:r>
            <a:r>
              <a:rPr lang="en-US" sz="2400" b="1" dirty="0">
                <a:latin typeface="Century Gothic"/>
                <a:cs typeface="Century Gothic"/>
              </a:rPr>
              <a:t>as</a:t>
            </a:r>
            <a:r>
              <a:rPr lang="en-US" sz="2400" b="1" spc="-50" dirty="0">
                <a:latin typeface="Century Gothic"/>
                <a:cs typeface="Century Gothic"/>
              </a:rPr>
              <a:t> </a:t>
            </a:r>
            <a:r>
              <a:rPr lang="en-US" sz="2400" b="1" dirty="0">
                <a:latin typeface="Century Gothic"/>
                <a:cs typeface="Century Gothic"/>
              </a:rPr>
              <a:t>the</a:t>
            </a:r>
            <a:r>
              <a:rPr lang="en-US" sz="2400" b="1" spc="-70" dirty="0">
                <a:latin typeface="Century Gothic"/>
                <a:cs typeface="Century Gothic"/>
              </a:rPr>
              <a:t> </a:t>
            </a:r>
            <a:r>
              <a:rPr lang="en-US" sz="2400" b="1" dirty="0">
                <a:latin typeface="Century Gothic"/>
                <a:cs typeface="Century Gothic"/>
              </a:rPr>
              <a:t>negative</a:t>
            </a:r>
            <a:r>
              <a:rPr lang="en-US" sz="2400" b="1" spc="-80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of</a:t>
            </a:r>
            <a:r>
              <a:rPr lang="en-US" sz="2400" spc="-65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the</a:t>
            </a:r>
            <a:r>
              <a:rPr lang="en-US" sz="2400" spc="-50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loss</a:t>
            </a:r>
            <a:r>
              <a:rPr lang="en-US" sz="2400" spc="-65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function’s</a:t>
            </a:r>
            <a:r>
              <a:rPr lang="en-US" sz="2400" spc="-40" dirty="0">
                <a:latin typeface="Century Gothic"/>
                <a:cs typeface="Century Gothic"/>
              </a:rPr>
              <a:t> </a:t>
            </a:r>
            <a:r>
              <a:rPr lang="en-US" sz="2400" b="1" spc="-10" dirty="0">
                <a:latin typeface="Century Gothic"/>
                <a:cs typeface="Century Gothic"/>
              </a:rPr>
              <a:t>gradient</a:t>
            </a:r>
            <a:r>
              <a:rPr lang="en-US" sz="2400" spc="-10" dirty="0">
                <a:latin typeface="Century Gothic"/>
                <a:cs typeface="Century Gothic"/>
              </a:rPr>
              <a:t>.</a:t>
            </a:r>
            <a:endParaRPr lang="en-US" sz="2400" dirty="0">
              <a:latin typeface="Century Gothic"/>
              <a:cs typeface="Century Goth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pc="-10" dirty="0">
              <a:latin typeface="Century Gothic"/>
              <a:cs typeface="Century Goth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EEF07-B266-3013-461E-5550315F7BAB}"/>
              </a:ext>
            </a:extLst>
          </p:cNvPr>
          <p:cNvSpPr txBox="1"/>
          <p:nvPr/>
        </p:nvSpPr>
        <p:spPr>
          <a:xfrm>
            <a:off x="1282225" y="19050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/>
                <a:cs typeface="Century Gothic"/>
              </a:rPr>
              <a:t>Minimize loss through Gradient descent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1FBF31-F79B-E297-2279-3914D4C8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Update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D747D-8375-75CD-1B0A-4B60139E99BD}"/>
              </a:ext>
            </a:extLst>
          </p:cNvPr>
          <p:cNvSpPr txBox="1"/>
          <p:nvPr/>
        </p:nvSpPr>
        <p:spPr>
          <a:xfrm>
            <a:off x="228600" y="6256923"/>
            <a:ext cx="1097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2"/>
              </a:rPr>
              <a:t>GitHub - </a:t>
            </a:r>
            <a:r>
              <a:rPr lang="en-GB" sz="1400" dirty="0" err="1">
                <a:hlinkClick r:id="rId2"/>
              </a:rPr>
              <a:t>Jaewan</a:t>
            </a:r>
            <a:r>
              <a:rPr lang="en-GB" sz="1400" dirty="0">
                <a:hlinkClick r:id="rId2"/>
              </a:rPr>
              <a:t>-Yun/optimizer-visualization: Visualize </a:t>
            </a:r>
            <a:r>
              <a:rPr lang="en-GB" sz="1400" dirty="0" err="1">
                <a:hlinkClick r:id="rId2"/>
              </a:rPr>
              <a:t>Tensorflow's</a:t>
            </a:r>
            <a:r>
              <a:rPr lang="en-GB" sz="1400" dirty="0">
                <a:hlinkClick r:id="rId2"/>
              </a:rPr>
              <a:t> optimizers.</a:t>
            </a:r>
            <a:endParaRPr lang="en-GB" sz="1400" dirty="0"/>
          </a:p>
        </p:txBody>
      </p:sp>
      <p:pic>
        <p:nvPicPr>
          <p:cNvPr id="2058" name="Picture 10" descr="[effects output image]">
            <a:extLst>
              <a:ext uri="{FF2B5EF4-FFF2-40B4-BE49-F238E27FC236}">
                <a16:creationId xmlns:a16="http://schemas.microsoft.com/office/drawing/2014/main" id="{E2D5C05A-DB28-AC94-7440-1B86D1BA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1600200"/>
            <a:ext cx="65151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680" y="992124"/>
            <a:ext cx="2586228" cy="51678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0600" y="1977550"/>
            <a:ext cx="6848475" cy="319702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Yesterday’s</a:t>
            </a:r>
            <a:r>
              <a:rPr sz="2800" spc="-13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setup: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Setup: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Boolean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inputs,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XOR </a:t>
            </a:r>
            <a:r>
              <a:rPr sz="2400" spc="-10" dirty="0">
                <a:latin typeface="Century Gothic"/>
                <a:cs typeface="Century Gothic"/>
              </a:rPr>
              <a:t>function.</a:t>
            </a:r>
            <a:endParaRPr sz="2400" dirty="0">
              <a:latin typeface="Century Gothic"/>
              <a:cs typeface="Century Gothic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Shallow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model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can’t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fit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function.</a:t>
            </a:r>
            <a:endParaRPr sz="2000" dirty="0">
              <a:latin typeface="Century Gothic"/>
              <a:cs typeface="Century Gothic"/>
            </a:endParaRPr>
          </a:p>
          <a:p>
            <a:pPr marL="1155700" marR="1368425" lvl="2" indent="-228600">
              <a:lnSpc>
                <a:spcPts val="2160"/>
              </a:lnSpc>
              <a:spcBef>
                <a:spcPts val="5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Two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layer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NN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can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by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composing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it </a:t>
            </a:r>
            <a:r>
              <a:rPr sz="2000" dirty="0">
                <a:latin typeface="Century Gothic"/>
                <a:cs typeface="Century Gothic"/>
              </a:rPr>
              <a:t>from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AND,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OR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NOT</a:t>
            </a:r>
            <a:r>
              <a:rPr sz="2000" spc="-10" dirty="0"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real-</a:t>
            </a:r>
            <a:r>
              <a:rPr sz="2800" dirty="0">
                <a:latin typeface="Century Gothic"/>
                <a:cs typeface="Century Gothic"/>
              </a:rPr>
              <a:t>valued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extension</a:t>
            </a:r>
            <a:endParaRPr lang="en-GB" sz="2800" dirty="0">
              <a:latin typeface="Century Gothic"/>
              <a:cs typeface="Century Gothic"/>
            </a:endParaRPr>
          </a:p>
          <a:p>
            <a:pPr marL="698500" lvl="1" indent="-229235">
              <a:spcBef>
                <a:spcPts val="60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Real </a:t>
            </a:r>
            <a:r>
              <a:rPr sz="2400" dirty="0">
                <a:latin typeface="Century Gothic"/>
                <a:cs typeface="Century Gothic"/>
              </a:rPr>
              <a:t>valued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x and </a:t>
            </a:r>
            <a:r>
              <a:rPr sz="2400" spc="-25" dirty="0">
                <a:latin typeface="Century Gothic"/>
                <a:cs typeface="Century Gothic"/>
              </a:rPr>
              <a:t>y.</a:t>
            </a:r>
            <a:endParaRPr sz="2400" dirty="0">
              <a:latin typeface="Century Gothic"/>
              <a:cs typeface="Century Gothic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91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More </a:t>
            </a:r>
            <a:r>
              <a:rPr sz="2400" dirty="0">
                <a:latin typeface="Century Gothic"/>
                <a:cs typeface="Century Gothic"/>
              </a:rPr>
              <a:t>representative</a:t>
            </a:r>
            <a:r>
              <a:rPr sz="2400" spc="-25" dirty="0">
                <a:latin typeface="Century Gothic"/>
                <a:cs typeface="Century Gothic"/>
              </a:rPr>
              <a:t> of </a:t>
            </a:r>
            <a:r>
              <a:rPr lang="en-GB" sz="2400" dirty="0">
                <a:latin typeface="Century Gothic"/>
                <a:cs typeface="Century Gothic"/>
              </a:rPr>
              <a:t>real problems</a:t>
            </a:r>
            <a:r>
              <a:rPr sz="2400" spc="-1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DBAAC48-AEE4-86B7-CDCA-85F8EF88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Network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D3F267-3B9B-9210-C841-B520E87A5BA0}"/>
              </a:ext>
            </a:extLst>
          </p:cNvPr>
          <p:cNvSpPr txBox="1"/>
          <p:nvPr/>
        </p:nvSpPr>
        <p:spPr>
          <a:xfrm>
            <a:off x="914400" y="5920989"/>
            <a:ext cx="609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entury Gothic"/>
                <a:cs typeface="Century Gothic"/>
                <a:hlinkClick r:id="rId3"/>
              </a:rPr>
              <a:t>https://playground.tensorflow.org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53984" y="1616765"/>
            <a:ext cx="8468995" cy="489878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lang="en-GB" sz="2400" dirty="0">
                <a:latin typeface="Century Gothic"/>
                <a:cs typeface="Century Gothic"/>
              </a:rPr>
              <a:t>A</a:t>
            </a:r>
            <a:r>
              <a:rPr sz="2400" dirty="0">
                <a:latin typeface="Century Gothic"/>
                <a:cs typeface="Century Gothic"/>
              </a:rPr>
              <a:t>t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layer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204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any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parameter </a:t>
            </a:r>
            <a:r>
              <a:rPr sz="2400" dirty="0">
                <a:latin typeface="Cambria Math"/>
                <a:cs typeface="Cambria Math"/>
              </a:rPr>
              <a:t>𝑖</a:t>
            </a:r>
            <a:r>
              <a:rPr sz="2400" spc="204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updated at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step</a:t>
            </a:r>
            <a:r>
              <a:rPr sz="2400" spc="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ambria Math"/>
                <a:cs typeface="Cambria Math"/>
              </a:rPr>
              <a:t>𝑠</a:t>
            </a:r>
            <a:r>
              <a:rPr sz="2400" spc="185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like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so: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0858" y="2619247"/>
            <a:ext cx="150050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entury Gothic"/>
                <a:cs typeface="Century Gothic"/>
              </a:rPr>
              <a:t>Weights:</a:t>
            </a:r>
            <a:endParaRPr sz="24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25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entury Gothic"/>
                <a:cs typeface="Century Gothic"/>
              </a:rPr>
              <a:t>Biases: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9652" y="2680208"/>
            <a:ext cx="214630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783714" algn="l"/>
              </a:tabLst>
            </a:pPr>
            <a:r>
              <a:rPr sz="2900" spc="75" dirty="0">
                <a:latin typeface="Cambria Math"/>
                <a:cs typeface="Cambria Math"/>
              </a:rPr>
              <a:t>𝑙,𝑖</a:t>
            </a:r>
            <a:r>
              <a:rPr sz="2900" dirty="0">
                <a:latin typeface="Cambria Math"/>
                <a:cs typeface="Cambria Math"/>
              </a:rPr>
              <a:t>	</a:t>
            </a:r>
            <a:r>
              <a:rPr sz="2900" spc="75" dirty="0">
                <a:latin typeface="Cambria Math"/>
                <a:cs typeface="Cambria Math"/>
              </a:rPr>
              <a:t>𝑙,𝑖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6111" y="2209292"/>
            <a:ext cx="2446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289050" algn="l"/>
              </a:tabLst>
            </a:pPr>
            <a:r>
              <a:rPr sz="6000" spc="135" baseline="-22916" dirty="0">
                <a:latin typeface="Cambria Math"/>
                <a:cs typeface="Cambria Math"/>
              </a:rPr>
              <a:t>𝑤</a:t>
            </a:r>
            <a:r>
              <a:rPr sz="2900" spc="90" dirty="0">
                <a:latin typeface="Cambria Math"/>
                <a:cs typeface="Cambria Math"/>
              </a:rPr>
              <a:t>𝑠+1</a:t>
            </a:r>
            <a:r>
              <a:rPr sz="2900" dirty="0">
                <a:latin typeface="Cambria Math"/>
                <a:cs typeface="Cambria Math"/>
              </a:rPr>
              <a:t>	</a:t>
            </a:r>
            <a:r>
              <a:rPr sz="6000" baseline="-22916" dirty="0">
                <a:latin typeface="Cambria Math"/>
                <a:cs typeface="Cambria Math"/>
              </a:rPr>
              <a:t>=</a:t>
            </a:r>
            <a:r>
              <a:rPr sz="6000" spc="292" baseline="-22916" dirty="0">
                <a:latin typeface="Cambria Math"/>
                <a:cs typeface="Cambria Math"/>
              </a:rPr>
              <a:t> </a:t>
            </a:r>
            <a:r>
              <a:rPr sz="6000" spc="247" baseline="-22916" dirty="0">
                <a:latin typeface="Cambria Math"/>
                <a:cs typeface="Cambria Math"/>
              </a:rPr>
              <a:t>𝑤</a:t>
            </a:r>
            <a:r>
              <a:rPr sz="2900" spc="165" dirty="0">
                <a:latin typeface="Cambria Math"/>
                <a:cs typeface="Cambria Math"/>
              </a:rPr>
              <a:t>𝑠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4269" y="2680208"/>
            <a:ext cx="37528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75" dirty="0">
                <a:latin typeface="Cambria Math"/>
                <a:cs typeface="Cambria Math"/>
              </a:rPr>
              <a:t>𝑙,𝑖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0693" y="2416555"/>
            <a:ext cx="1701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Cambria Math"/>
                <a:cs typeface="Cambria Math"/>
              </a:rPr>
              <a:t>−</a:t>
            </a:r>
            <a:r>
              <a:rPr sz="4000" spc="-10" dirty="0">
                <a:latin typeface="Cambria Math"/>
                <a:cs typeface="Cambria Math"/>
              </a:rPr>
              <a:t> </a:t>
            </a:r>
            <a:r>
              <a:rPr sz="4000" dirty="0">
                <a:latin typeface="Cambria Math"/>
                <a:cs typeface="Cambria Math"/>
              </a:rPr>
              <a:t>𝑟</a:t>
            </a:r>
            <a:r>
              <a:rPr sz="4000" spc="75" dirty="0">
                <a:latin typeface="Cambria Math"/>
                <a:cs typeface="Cambria Math"/>
              </a:rPr>
              <a:t> </a:t>
            </a:r>
            <a:r>
              <a:rPr sz="4000" spc="135" dirty="0">
                <a:latin typeface="Cambria Math"/>
                <a:cs typeface="Cambria Math"/>
              </a:rPr>
              <a:t>∙</a:t>
            </a:r>
            <a:r>
              <a:rPr sz="4000" spc="-10" dirty="0">
                <a:latin typeface="Cambria Math"/>
                <a:cs typeface="Cambria Math"/>
              </a:rPr>
              <a:t> </a:t>
            </a:r>
            <a:r>
              <a:rPr sz="4000" spc="80" dirty="0">
                <a:latin typeface="Cambria Math"/>
                <a:cs typeface="Cambria Math"/>
              </a:rPr>
              <a:t>𝑔</a:t>
            </a:r>
            <a:r>
              <a:rPr sz="4350" spc="120" baseline="31609" dirty="0">
                <a:latin typeface="Cambria Math"/>
                <a:cs typeface="Cambria Math"/>
              </a:rPr>
              <a:t>𝑠</a:t>
            </a:r>
            <a:endParaRPr sz="4350" baseline="31609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6111" y="2894787"/>
            <a:ext cx="2214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172845" algn="l"/>
              </a:tabLst>
            </a:pPr>
            <a:r>
              <a:rPr sz="6000" spc="97" baseline="-22916" dirty="0">
                <a:latin typeface="Cambria Math"/>
                <a:cs typeface="Cambria Math"/>
              </a:rPr>
              <a:t>𝑏</a:t>
            </a:r>
            <a:r>
              <a:rPr sz="2900" spc="65" dirty="0">
                <a:latin typeface="Cambria Math"/>
                <a:cs typeface="Cambria Math"/>
              </a:rPr>
              <a:t>𝑠+1</a:t>
            </a:r>
            <a:r>
              <a:rPr sz="2900" dirty="0">
                <a:latin typeface="Cambria Math"/>
                <a:cs typeface="Cambria Math"/>
              </a:rPr>
              <a:t>	</a:t>
            </a:r>
            <a:r>
              <a:rPr sz="6000" baseline="-22916" dirty="0">
                <a:latin typeface="Cambria Math"/>
                <a:cs typeface="Cambria Math"/>
              </a:rPr>
              <a:t>=</a:t>
            </a:r>
            <a:r>
              <a:rPr sz="6000" spc="307" baseline="-22916" dirty="0">
                <a:latin typeface="Cambria Math"/>
                <a:cs typeface="Cambria Math"/>
              </a:rPr>
              <a:t> </a:t>
            </a:r>
            <a:r>
              <a:rPr sz="6000" spc="157" baseline="-22916" dirty="0">
                <a:latin typeface="Cambria Math"/>
                <a:cs typeface="Cambria Math"/>
              </a:rPr>
              <a:t>𝑏</a:t>
            </a:r>
            <a:r>
              <a:rPr sz="2900" spc="105" dirty="0">
                <a:latin typeface="Cambria Math"/>
                <a:cs typeface="Cambria Math"/>
              </a:rPr>
              <a:t>𝑠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9067" y="3365703"/>
            <a:ext cx="3935729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669414" algn="l"/>
                <a:tab pos="3574415" algn="l"/>
              </a:tabLst>
            </a:pPr>
            <a:r>
              <a:rPr sz="2900" spc="75" dirty="0">
                <a:latin typeface="Cambria Math"/>
                <a:cs typeface="Cambria Math"/>
              </a:rPr>
              <a:t>𝑙,𝑖</a:t>
            </a:r>
            <a:r>
              <a:rPr sz="2900" dirty="0">
                <a:latin typeface="Cambria Math"/>
                <a:cs typeface="Cambria Math"/>
              </a:rPr>
              <a:t>	</a:t>
            </a:r>
            <a:r>
              <a:rPr sz="2900" spc="75" dirty="0">
                <a:latin typeface="Cambria Math"/>
                <a:cs typeface="Cambria Math"/>
              </a:rPr>
              <a:t>𝑙,𝑖</a:t>
            </a:r>
            <a:r>
              <a:rPr sz="2900" dirty="0">
                <a:latin typeface="Cambria Math"/>
                <a:cs typeface="Cambria Math"/>
              </a:rPr>
              <a:t>	</a:t>
            </a:r>
            <a:r>
              <a:rPr sz="2900" spc="70" dirty="0">
                <a:latin typeface="Cambria Math"/>
                <a:cs typeface="Cambria Math"/>
              </a:rPr>
              <a:t>𝑙,𝑖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7333" y="3102051"/>
            <a:ext cx="1701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Cambria Math"/>
                <a:cs typeface="Cambria Math"/>
              </a:rPr>
              <a:t>−</a:t>
            </a:r>
            <a:r>
              <a:rPr sz="4000" spc="-10" dirty="0">
                <a:latin typeface="Cambria Math"/>
                <a:cs typeface="Cambria Math"/>
              </a:rPr>
              <a:t> </a:t>
            </a:r>
            <a:r>
              <a:rPr sz="4000" dirty="0">
                <a:latin typeface="Cambria Math"/>
                <a:cs typeface="Cambria Math"/>
              </a:rPr>
              <a:t>𝑟</a:t>
            </a:r>
            <a:r>
              <a:rPr sz="4000" spc="75" dirty="0">
                <a:latin typeface="Cambria Math"/>
                <a:cs typeface="Cambria Math"/>
              </a:rPr>
              <a:t> </a:t>
            </a:r>
            <a:r>
              <a:rPr sz="4000" spc="135" dirty="0">
                <a:latin typeface="Cambria Math"/>
                <a:cs typeface="Cambria Math"/>
              </a:rPr>
              <a:t>∙</a:t>
            </a:r>
            <a:r>
              <a:rPr sz="4000" spc="-10" dirty="0">
                <a:latin typeface="Cambria Math"/>
                <a:cs typeface="Cambria Math"/>
              </a:rPr>
              <a:t> </a:t>
            </a:r>
            <a:r>
              <a:rPr sz="4000" spc="75" dirty="0">
                <a:latin typeface="Cambria Math"/>
                <a:cs typeface="Cambria Math"/>
              </a:rPr>
              <a:t>𝑔</a:t>
            </a:r>
            <a:r>
              <a:rPr sz="4350" spc="112" baseline="31609" dirty="0">
                <a:latin typeface="Cambria Math"/>
                <a:cs typeface="Cambria Math"/>
              </a:rPr>
              <a:t>𝑠</a:t>
            </a:r>
            <a:endParaRPr sz="4350" baseline="31609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3302" y="4108450"/>
            <a:ext cx="8077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entury Gothic"/>
                <a:cs typeface="Century Gothic"/>
              </a:rPr>
              <a:t>Generally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same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holds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for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any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parameter</a:t>
            </a:r>
            <a:r>
              <a:rPr sz="2800" spc="-12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𝜃</a:t>
            </a:r>
            <a:r>
              <a:rPr sz="2800" spc="-25" dirty="0">
                <a:latin typeface="Century Gothic"/>
                <a:cs typeface="Century Gothic"/>
              </a:rPr>
              <a:t>: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88258" y="5274665"/>
            <a:ext cx="49847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50" spc="100" dirty="0">
                <a:latin typeface="Cambria Math"/>
                <a:cs typeface="Cambria Math"/>
              </a:rPr>
              <a:t>𝑙,𝑖</a:t>
            </a:r>
            <a:endParaRPr sz="39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01670" y="4639183"/>
            <a:ext cx="14185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8100" spc="165" baseline="-22633" dirty="0">
                <a:latin typeface="Cambria Math"/>
                <a:cs typeface="Cambria Math"/>
              </a:rPr>
              <a:t>𝜃</a:t>
            </a:r>
            <a:r>
              <a:rPr sz="3950" spc="110" dirty="0">
                <a:latin typeface="Cambria Math"/>
                <a:cs typeface="Cambria Math"/>
              </a:rPr>
              <a:t>𝑠+1</a:t>
            </a:r>
            <a:endParaRPr sz="39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24803" y="4823586"/>
            <a:ext cx="281686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60955" algn="l"/>
              </a:tabLst>
            </a:pPr>
            <a:r>
              <a:rPr sz="3950" spc="20" dirty="0">
                <a:latin typeface="Cambria Math"/>
                <a:cs typeface="Cambria Math"/>
              </a:rPr>
              <a:t>𝑠</a:t>
            </a:r>
            <a:r>
              <a:rPr sz="3950" dirty="0">
                <a:latin typeface="Cambria Math"/>
                <a:cs typeface="Cambria Math"/>
              </a:rPr>
              <a:t>	</a:t>
            </a:r>
            <a:r>
              <a:rPr sz="3950" spc="20" dirty="0">
                <a:solidFill>
                  <a:srgbClr val="00AF50"/>
                </a:solidFill>
                <a:latin typeface="Cambria Math"/>
                <a:cs typeface="Cambria Math"/>
              </a:rPr>
              <a:t>𝑠</a:t>
            </a:r>
            <a:endParaRPr sz="39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93432" y="4905197"/>
            <a:ext cx="962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Century Gothic"/>
                <a:cs typeface="Century Gothic"/>
              </a:rPr>
              <a:t>step</a:t>
            </a:r>
            <a:r>
              <a:rPr sz="1800" b="1" i="1" spc="-20" dirty="0">
                <a:solidFill>
                  <a:srgbClr val="FF0000"/>
                </a:solidFill>
                <a:latin typeface="Century Gothic"/>
                <a:cs typeface="Century Gothic"/>
              </a:rPr>
              <a:t> size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0976" y="4696459"/>
            <a:ext cx="4196715" cy="1420495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5"/>
              </a:spcBef>
              <a:tabLst>
                <a:tab pos="1773555" algn="l"/>
              </a:tabLst>
            </a:pPr>
            <a:r>
              <a:rPr sz="5400" dirty="0">
                <a:latin typeface="Cambria Math"/>
                <a:cs typeface="Cambria Math"/>
              </a:rPr>
              <a:t>=</a:t>
            </a:r>
            <a:r>
              <a:rPr sz="5400" spc="310" dirty="0">
                <a:latin typeface="Cambria Math"/>
                <a:cs typeface="Cambria Math"/>
              </a:rPr>
              <a:t> </a:t>
            </a:r>
            <a:r>
              <a:rPr sz="5400" spc="-20" dirty="0">
                <a:latin typeface="Cambria Math"/>
                <a:cs typeface="Cambria Math"/>
              </a:rPr>
              <a:t>𝜃</a:t>
            </a:r>
            <a:r>
              <a:rPr sz="5925" spc="-30" baseline="-18987" dirty="0">
                <a:latin typeface="Cambria Math"/>
                <a:cs typeface="Cambria Math"/>
              </a:rPr>
              <a:t>𝑙,𝑖</a:t>
            </a:r>
            <a:r>
              <a:rPr sz="5925" baseline="-18987" dirty="0">
                <a:latin typeface="Cambria Math"/>
                <a:cs typeface="Cambria Math"/>
              </a:rPr>
              <a:t>	</a:t>
            </a:r>
            <a:r>
              <a:rPr sz="5400" dirty="0">
                <a:latin typeface="Cambria Math"/>
                <a:cs typeface="Cambria Math"/>
              </a:rPr>
              <a:t>−</a:t>
            </a:r>
            <a:r>
              <a:rPr sz="5400" spc="20" dirty="0">
                <a:latin typeface="Cambria Math"/>
                <a:cs typeface="Cambria Math"/>
              </a:rPr>
              <a:t> </a:t>
            </a:r>
            <a:r>
              <a:rPr sz="5400" dirty="0">
                <a:solidFill>
                  <a:srgbClr val="FF0000"/>
                </a:solidFill>
                <a:latin typeface="Cambria Math"/>
                <a:cs typeface="Cambria Math"/>
              </a:rPr>
              <a:t>𝑟</a:t>
            </a:r>
            <a:r>
              <a:rPr sz="5400" spc="114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5400" spc="185" dirty="0">
                <a:latin typeface="Cambria Math"/>
                <a:cs typeface="Cambria Math"/>
              </a:rPr>
              <a:t>∙</a:t>
            </a:r>
            <a:r>
              <a:rPr sz="5400" spc="10" dirty="0">
                <a:latin typeface="Cambria Math"/>
                <a:cs typeface="Cambria Math"/>
              </a:rPr>
              <a:t> </a:t>
            </a:r>
            <a:r>
              <a:rPr sz="5400" spc="-20" dirty="0">
                <a:solidFill>
                  <a:srgbClr val="00AF50"/>
                </a:solidFill>
                <a:latin typeface="Cambria Math"/>
                <a:cs typeface="Cambria Math"/>
              </a:rPr>
              <a:t>𝑔</a:t>
            </a:r>
            <a:r>
              <a:rPr sz="5925" spc="-30" baseline="-18987" dirty="0">
                <a:solidFill>
                  <a:srgbClr val="00AF50"/>
                </a:solidFill>
                <a:latin typeface="Cambria Math"/>
                <a:cs typeface="Cambria Math"/>
              </a:rPr>
              <a:t>𝑙,𝑖</a:t>
            </a:r>
            <a:endParaRPr sz="5925" baseline="-18987">
              <a:latin typeface="Cambria Math"/>
              <a:cs typeface="Cambria Math"/>
            </a:endParaRPr>
          </a:p>
          <a:p>
            <a:pPr marR="30480" algn="r">
              <a:lnSpc>
                <a:spcPct val="100000"/>
              </a:lnSpc>
              <a:spcBef>
                <a:spcPts val="585"/>
              </a:spcBef>
            </a:pPr>
            <a:r>
              <a:rPr sz="1800" b="1" i="1" spc="-10" dirty="0">
                <a:solidFill>
                  <a:srgbClr val="00AF50"/>
                </a:solidFill>
                <a:latin typeface="Century Gothic"/>
                <a:cs typeface="Century Gothic"/>
              </a:rPr>
              <a:t>gradient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5D98565-5430-4626-D725-8C6AF880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Update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1561" y="1676400"/>
            <a:ext cx="10048875" cy="43732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79400" marR="25400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80035" algn="l"/>
              </a:tabLst>
            </a:pPr>
            <a:r>
              <a:rPr sz="2800" dirty="0">
                <a:latin typeface="Century Gothic"/>
                <a:cs typeface="Century Gothic"/>
              </a:rPr>
              <a:t>In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absence</a:t>
            </a:r>
            <a:r>
              <a:rPr sz="2800" spc="-3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closed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form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solution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iterative improvements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starting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at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random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initialization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are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the </a:t>
            </a:r>
            <a:r>
              <a:rPr sz="2800" dirty="0">
                <a:latin typeface="Century Gothic"/>
                <a:cs typeface="Century Gothic"/>
              </a:rPr>
              <a:t>best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can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do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(given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field’s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development).</a:t>
            </a:r>
            <a:endParaRPr sz="2800">
              <a:latin typeface="Century Gothic"/>
              <a:cs typeface="Century Gothic"/>
            </a:endParaRPr>
          </a:p>
          <a:p>
            <a:pPr marL="279400" marR="1228725" indent="-229235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800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process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involves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finding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most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downward </a:t>
            </a:r>
            <a:r>
              <a:rPr sz="2800" dirty="0">
                <a:latin typeface="Century Gothic"/>
                <a:cs typeface="Century Gothic"/>
              </a:rPr>
              <a:t>direction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and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taking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small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step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that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direction.</a:t>
            </a:r>
            <a:endParaRPr sz="2800">
              <a:latin typeface="Century Gothic"/>
              <a:cs typeface="Century Gothic"/>
            </a:endParaRPr>
          </a:p>
          <a:p>
            <a:pPr marR="35560" algn="ctr">
              <a:lnSpc>
                <a:spcPts val="2410"/>
              </a:lnSpc>
              <a:spcBef>
                <a:spcPts val="2915"/>
              </a:spcBef>
              <a:tabLst>
                <a:tab pos="1708150" algn="l"/>
              </a:tabLst>
            </a:pPr>
            <a:r>
              <a:rPr sz="2800" spc="55" dirty="0">
                <a:latin typeface="Cambria Math"/>
                <a:cs typeface="Cambria Math"/>
              </a:rPr>
              <a:t>𝜃</a:t>
            </a:r>
            <a:r>
              <a:rPr sz="3075" spc="82" baseline="31165" dirty="0">
                <a:latin typeface="Cambria Math"/>
                <a:cs typeface="Cambria Math"/>
              </a:rPr>
              <a:t>𝑠+1</a:t>
            </a:r>
            <a:r>
              <a:rPr sz="3075" spc="652" baseline="3116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85" dirty="0">
                <a:latin typeface="Cambria Math"/>
                <a:cs typeface="Cambria Math"/>
              </a:rPr>
              <a:t>𝜃</a:t>
            </a:r>
            <a:r>
              <a:rPr sz="3075" spc="127" baseline="31165" dirty="0">
                <a:latin typeface="Cambria Math"/>
                <a:cs typeface="Cambria Math"/>
              </a:rPr>
              <a:t>𝑠</a:t>
            </a:r>
            <a:r>
              <a:rPr sz="3075" baseline="31165" dirty="0">
                <a:latin typeface="Cambria Math"/>
                <a:cs typeface="Cambria Math"/>
              </a:rPr>
              <a:t>	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𝑟</a:t>
            </a:r>
            <a:r>
              <a:rPr sz="2800" spc="55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dirty="0">
                <a:latin typeface="Cambria Math"/>
                <a:cs typeface="Cambria Math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𝑔</a:t>
            </a:r>
            <a:r>
              <a:rPr sz="3075" spc="60" baseline="31165" dirty="0">
                <a:latin typeface="Cambria Math"/>
                <a:cs typeface="Cambria Math"/>
              </a:rPr>
              <a:t>𝑠</a:t>
            </a:r>
            <a:endParaRPr sz="3075" baseline="31165">
              <a:latin typeface="Cambria Math"/>
              <a:cs typeface="Cambria Math"/>
            </a:endParaRPr>
          </a:p>
          <a:p>
            <a:pPr marL="236854" algn="ctr">
              <a:lnSpc>
                <a:spcPts val="1510"/>
              </a:lnSpc>
              <a:tabLst>
                <a:tab pos="1410335" algn="l"/>
                <a:tab pos="2743835" algn="l"/>
              </a:tabLst>
            </a:pPr>
            <a:r>
              <a:rPr sz="2050" spc="45" dirty="0">
                <a:latin typeface="Cambria Math"/>
                <a:cs typeface="Cambria Math"/>
              </a:rPr>
              <a:t>𝑙,𝑖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2050" spc="45" dirty="0">
                <a:latin typeface="Cambria Math"/>
                <a:cs typeface="Cambria Math"/>
              </a:rPr>
              <a:t>𝑙,𝑖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2050" spc="40" dirty="0">
                <a:latin typeface="Cambria Math"/>
                <a:cs typeface="Cambria Math"/>
              </a:rPr>
              <a:t>𝑙,𝑖</a:t>
            </a:r>
            <a:endParaRPr sz="2050">
              <a:latin typeface="Cambria Math"/>
              <a:cs typeface="Cambria Math"/>
            </a:endParaRPr>
          </a:p>
          <a:p>
            <a:pPr marL="279400" marR="43180" indent="-229235">
              <a:lnSpc>
                <a:spcPts val="3020"/>
              </a:lnSpc>
              <a:spcBef>
                <a:spcPts val="1795"/>
              </a:spcBef>
              <a:buFont typeface="Arial"/>
              <a:buChar char="•"/>
              <a:tabLst>
                <a:tab pos="280035" algn="l"/>
              </a:tabLst>
            </a:pPr>
            <a:r>
              <a:rPr sz="2800" dirty="0">
                <a:latin typeface="Century Gothic"/>
                <a:cs typeface="Century Gothic"/>
              </a:rPr>
              <a:t>We</a:t>
            </a:r>
            <a:r>
              <a:rPr sz="2800" spc="-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will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get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into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details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how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length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that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step </a:t>
            </a:r>
            <a:r>
              <a:rPr sz="2800" dirty="0">
                <a:latin typeface="Century Gothic"/>
                <a:cs typeface="Century Gothic"/>
              </a:rPr>
              <a:t>should</a:t>
            </a:r>
            <a:r>
              <a:rPr sz="2800" spc="-12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be</a:t>
            </a:r>
            <a:r>
              <a:rPr sz="2800" spc="-10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determined</a:t>
            </a:r>
            <a:r>
              <a:rPr sz="2800" spc="-10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tomorrow.</a:t>
            </a:r>
            <a:endParaRPr sz="2800">
              <a:latin typeface="Century Gothic"/>
              <a:cs typeface="Century Gothic"/>
            </a:endParaRPr>
          </a:p>
          <a:p>
            <a:pPr marL="736600" lvl="1" indent="-22923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737235" algn="l"/>
              </a:tabLst>
            </a:pPr>
            <a:r>
              <a:rPr sz="2400" dirty="0">
                <a:latin typeface="Century Gothic"/>
                <a:cs typeface="Century Gothic"/>
              </a:rPr>
              <a:t>Before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do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that,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need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finish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discussion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 </a:t>
            </a:r>
            <a:r>
              <a:rPr sz="2400" spc="-10" dirty="0">
                <a:latin typeface="Century Gothic"/>
                <a:cs typeface="Century Gothic"/>
              </a:rPr>
              <a:t>training.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70E3D0-93CE-12A0-43CD-6E6C08E0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Update Summary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0769" y="2133600"/>
            <a:ext cx="10030460" cy="308956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39243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gradient</a:t>
            </a:r>
            <a:r>
              <a:rPr sz="2800" b="1" spc="-7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is</a:t>
            </a:r>
            <a:r>
              <a:rPr sz="2800" b="1" spc="-70" dirty="0">
                <a:latin typeface="Century Gothic"/>
                <a:cs typeface="Century Gothic"/>
              </a:rPr>
              <a:t> </a:t>
            </a:r>
            <a:r>
              <a:rPr lang="en-GB" sz="2800" b="1" dirty="0">
                <a:latin typeface="Century Gothic"/>
                <a:cs typeface="Century Gothic"/>
              </a:rPr>
              <a:t>defined</a:t>
            </a:r>
            <a:r>
              <a:rPr sz="2800" b="1" spc="-7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on</a:t>
            </a:r>
            <a:r>
              <a:rPr sz="2800" b="1" spc="-7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the</a:t>
            </a:r>
            <a:r>
              <a:rPr sz="2800" b="1" spc="-7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entire</a:t>
            </a:r>
            <a:r>
              <a:rPr sz="2800" b="1" spc="-80" dirty="0">
                <a:latin typeface="Century Gothic"/>
                <a:cs typeface="Century Gothic"/>
              </a:rPr>
              <a:t> </a:t>
            </a:r>
            <a:r>
              <a:rPr sz="2800" b="1" spc="-10" dirty="0">
                <a:latin typeface="Century Gothic"/>
                <a:cs typeface="Century Gothic"/>
              </a:rPr>
              <a:t>training </a:t>
            </a:r>
            <a:r>
              <a:rPr lang="en-GB" sz="2800" b="1" dirty="0">
                <a:latin typeface="Century Gothic"/>
                <a:cs typeface="Century Gothic"/>
              </a:rPr>
              <a:t>set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698500" marR="13970" lvl="1" indent="-228600">
              <a:lnSpc>
                <a:spcPct val="90000"/>
              </a:lnSpc>
              <a:spcBef>
                <a:spcPts val="46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This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can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be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lang="en-GB" sz="2400" b="1" dirty="0">
                <a:latin typeface="Century Gothic"/>
                <a:cs typeface="Century Gothic"/>
              </a:rPr>
              <a:t>very</a:t>
            </a:r>
            <a:r>
              <a:rPr sz="2400" b="1" spc="-1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expensive</a:t>
            </a:r>
            <a:r>
              <a:rPr sz="2400" dirty="0">
                <a:latin typeface="Century Gothic"/>
                <a:cs typeface="Century Gothic"/>
              </a:rPr>
              <a:t>.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lang="en-GB" sz="2400" spc="-10" dirty="0">
                <a:latin typeface="Century Gothic"/>
                <a:cs typeface="Century Gothic"/>
              </a:rPr>
              <a:t>Consists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 a sum of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gradients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 the individual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training </a:t>
            </a:r>
            <a:r>
              <a:rPr sz="2400" dirty="0">
                <a:latin typeface="Century Gothic"/>
                <a:cs typeface="Century Gothic"/>
              </a:rPr>
              <a:t>examples.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lang="en-GB" sz="2400" dirty="0">
                <a:latin typeface="Century Gothic"/>
                <a:cs typeface="Century Gothic"/>
              </a:rPr>
              <a:t>In ImageNet</a:t>
            </a:r>
            <a:r>
              <a:rPr sz="2400" dirty="0">
                <a:latin typeface="Century Gothic"/>
                <a:cs typeface="Century Gothic"/>
              </a:rPr>
              <a:t>1.5M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individual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gradients</a:t>
            </a:r>
            <a:r>
              <a:rPr lang="en-GB" sz="2400" dirty="0">
                <a:latin typeface="Century Gothic"/>
                <a:cs typeface="Century Gothic"/>
              </a:rPr>
              <a:t> to sum</a:t>
            </a:r>
            <a:r>
              <a:rPr lang="en-GB" sz="2400" spc="-1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Solved by </a:t>
            </a:r>
            <a:r>
              <a:rPr sz="2800" b="1" dirty="0">
                <a:latin typeface="Century Gothic"/>
                <a:cs typeface="Century Gothic"/>
              </a:rPr>
              <a:t>Stochastic</a:t>
            </a:r>
            <a:r>
              <a:rPr sz="2800" b="1" spc="-9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Gradient</a:t>
            </a:r>
            <a:r>
              <a:rPr sz="2800" b="1" spc="-8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Descent</a:t>
            </a:r>
            <a:r>
              <a:rPr sz="2800" b="1" spc="-8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(SGD).</a:t>
            </a:r>
            <a:endParaRPr sz="2800" dirty="0">
              <a:latin typeface="Century Gothic"/>
              <a:cs typeface="Century Gothic"/>
            </a:endParaRPr>
          </a:p>
          <a:p>
            <a:pPr marL="698500" marR="5080" lvl="1" indent="-228600">
              <a:lnSpc>
                <a:spcPct val="90000"/>
              </a:lnSpc>
              <a:spcBef>
                <a:spcPts val="505"/>
              </a:spcBef>
              <a:buFont typeface="Arial"/>
              <a:buChar char="•"/>
              <a:tabLst>
                <a:tab pos="6991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Gradients are </a:t>
            </a:r>
            <a:r>
              <a:rPr sz="2400" b="1" dirty="0">
                <a:latin typeface="Century Gothic"/>
                <a:cs typeface="Century Gothic"/>
              </a:rPr>
              <a:t>estimated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based </a:t>
            </a:r>
            <a:r>
              <a:rPr sz="2400" b="1" spc="-25" dirty="0">
                <a:latin typeface="Century Gothic"/>
                <a:cs typeface="Century Gothic"/>
              </a:rPr>
              <a:t>on </a:t>
            </a:r>
            <a:r>
              <a:rPr lang="en-GB" sz="2400" b="1" spc="-10" dirty="0">
                <a:latin typeface="Century Gothic"/>
                <a:cs typeface="Century Gothic"/>
              </a:rPr>
              <a:t>batch </a:t>
            </a:r>
            <a:r>
              <a:rPr sz="2400" b="1" dirty="0">
                <a:latin typeface="Century Gothic"/>
                <a:cs typeface="Century Gothic"/>
              </a:rPr>
              <a:t>of</a:t>
            </a:r>
            <a:r>
              <a:rPr sz="2400" b="1" spc="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the</a:t>
            </a:r>
            <a:r>
              <a:rPr sz="2400" b="1" spc="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full</a:t>
            </a:r>
            <a:r>
              <a:rPr sz="2400" b="1" spc="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training</a:t>
            </a:r>
            <a:r>
              <a:rPr sz="2400" b="1" spc="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set</a:t>
            </a:r>
            <a:r>
              <a:rPr sz="2400" dirty="0">
                <a:latin typeface="Century Gothic"/>
                <a:cs typeface="Century Gothic"/>
              </a:rPr>
              <a:t>.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This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has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desirable </a:t>
            </a:r>
            <a:r>
              <a:rPr sz="2400" dirty="0">
                <a:latin typeface="Century Gothic"/>
                <a:cs typeface="Century Gothic"/>
              </a:rPr>
              <a:t>property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decreasing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memory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constraint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our </a:t>
            </a:r>
            <a:r>
              <a:rPr sz="2400" spc="-10" dirty="0">
                <a:latin typeface="Century Gothic"/>
                <a:cs typeface="Century Gothic"/>
              </a:rPr>
              <a:t>model. </a:t>
            </a:r>
            <a:r>
              <a:rPr lang="en-GB" sz="2400" dirty="0">
                <a:latin typeface="Century Gothic"/>
                <a:cs typeface="Century Gothic"/>
              </a:rPr>
              <a:t>Noise is also beneficial</a:t>
            </a:r>
            <a:r>
              <a:rPr sz="2400" spc="-1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587AC4E-3541-A99B-556E-666A097A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SGD and Batches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SEP:</a:t>
            </a:r>
            <a:r>
              <a:rPr spc="-5" dirty="0"/>
              <a:t>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Neural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3159" y="2053812"/>
            <a:ext cx="4568825" cy="263020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entury Gothic"/>
                <a:cs typeface="Century Gothic"/>
              </a:rPr>
              <a:t>Training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Structured into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epochs</a:t>
            </a:r>
            <a:endParaRPr sz="2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entury Gothic"/>
                <a:cs typeface="Century Gothic"/>
              </a:rPr>
              <a:t>Epoch</a:t>
            </a:r>
            <a:endParaRPr sz="2800" dirty="0">
              <a:latin typeface="Century Gothic"/>
              <a:cs typeface="Century Gothic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5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One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pass of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all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train </a:t>
            </a:r>
            <a:r>
              <a:rPr sz="2400" dirty="0">
                <a:latin typeface="Century Gothic"/>
                <a:cs typeface="Century Gothic"/>
              </a:rPr>
              <a:t>examples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through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</a:t>
            </a:r>
            <a:r>
              <a:rPr sz="2400" spc="-25" dirty="0">
                <a:latin typeface="Century Gothic"/>
                <a:cs typeface="Century Gothic"/>
              </a:rPr>
              <a:t>NN.</a:t>
            </a:r>
            <a:endParaRPr sz="2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0" dirty="0">
                <a:latin typeface="Century Gothic"/>
                <a:cs typeface="Century Gothic"/>
              </a:rPr>
              <a:t>Step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1042" y="4764281"/>
            <a:ext cx="6063615" cy="80534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entury Gothic"/>
                <a:cs typeface="Century Gothic"/>
              </a:rPr>
              <a:t>One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forward pass,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one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backward</a:t>
            </a:r>
            <a:r>
              <a:rPr sz="2400" spc="-10" dirty="0">
                <a:latin typeface="Century Gothic"/>
                <a:cs typeface="Century Gothic"/>
              </a:rPr>
              <a:t> pass.</a:t>
            </a:r>
            <a:endParaRPr sz="2400" dirty="0">
              <a:latin typeface="Century Gothic"/>
              <a:cs typeface="Century Gothic"/>
            </a:endParaRPr>
          </a:p>
          <a:p>
            <a:pPr marL="240665" marR="5080" indent="-228600">
              <a:lnSpc>
                <a:spcPts val="2590"/>
              </a:lnSpc>
              <a:spcBef>
                <a:spcPts val="535"/>
              </a:spcBef>
              <a:buFont typeface="Arial"/>
              <a:buChar char="•"/>
              <a:tabLst>
                <a:tab pos="241300" algn="l"/>
              </a:tabLst>
            </a:pPr>
            <a:r>
              <a:rPr lang="en-GB" sz="2400" dirty="0">
                <a:latin typeface="Century Gothic"/>
                <a:cs typeface="Century Gothic"/>
              </a:rPr>
              <a:t>Parameter update</a:t>
            </a:r>
            <a:r>
              <a:rPr sz="2400" spc="-10" dirty="0"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75373" y="2099691"/>
            <a:ext cx="3247390" cy="2096135"/>
            <a:chOff x="6675373" y="2099691"/>
            <a:chExt cx="3247390" cy="2096135"/>
          </a:xfrm>
        </p:grpSpPr>
        <p:sp>
          <p:nvSpPr>
            <p:cNvPr id="6" name="object 6"/>
            <p:cNvSpPr/>
            <p:nvPr/>
          </p:nvSpPr>
          <p:spPr>
            <a:xfrm>
              <a:off x="6688073" y="3243833"/>
              <a:ext cx="3221990" cy="939165"/>
            </a:xfrm>
            <a:custGeom>
              <a:avLst/>
              <a:gdLst/>
              <a:ahLst/>
              <a:cxnLst/>
              <a:rect l="l" t="t" r="r" b="b"/>
              <a:pathLst>
                <a:path w="3221990" h="939164">
                  <a:moveTo>
                    <a:pt x="0" y="156463"/>
                  </a:moveTo>
                  <a:lnTo>
                    <a:pt x="7981" y="107029"/>
                  </a:lnTo>
                  <a:lnTo>
                    <a:pt x="30203" y="64081"/>
                  </a:lnTo>
                  <a:lnTo>
                    <a:pt x="64081" y="30203"/>
                  </a:lnTo>
                  <a:lnTo>
                    <a:pt x="107029" y="7981"/>
                  </a:lnTo>
                  <a:lnTo>
                    <a:pt x="156464" y="0"/>
                  </a:lnTo>
                  <a:lnTo>
                    <a:pt x="3065272" y="0"/>
                  </a:lnTo>
                  <a:lnTo>
                    <a:pt x="3114706" y="7981"/>
                  </a:lnTo>
                  <a:lnTo>
                    <a:pt x="3157654" y="30203"/>
                  </a:lnTo>
                  <a:lnTo>
                    <a:pt x="3191532" y="64081"/>
                  </a:lnTo>
                  <a:lnTo>
                    <a:pt x="3213754" y="107029"/>
                  </a:lnTo>
                  <a:lnTo>
                    <a:pt x="3221735" y="156463"/>
                  </a:lnTo>
                  <a:lnTo>
                    <a:pt x="3221735" y="782319"/>
                  </a:lnTo>
                  <a:lnTo>
                    <a:pt x="3213754" y="831754"/>
                  </a:lnTo>
                  <a:lnTo>
                    <a:pt x="3191532" y="874702"/>
                  </a:lnTo>
                  <a:lnTo>
                    <a:pt x="3157654" y="908580"/>
                  </a:lnTo>
                  <a:lnTo>
                    <a:pt x="3114706" y="930802"/>
                  </a:lnTo>
                  <a:lnTo>
                    <a:pt x="3065272" y="938783"/>
                  </a:lnTo>
                  <a:lnTo>
                    <a:pt x="156464" y="938783"/>
                  </a:lnTo>
                  <a:lnTo>
                    <a:pt x="107029" y="930802"/>
                  </a:lnTo>
                  <a:lnTo>
                    <a:pt x="64081" y="908580"/>
                  </a:lnTo>
                  <a:lnTo>
                    <a:pt x="30203" y="874702"/>
                  </a:lnTo>
                  <a:lnTo>
                    <a:pt x="7981" y="831754"/>
                  </a:lnTo>
                  <a:lnTo>
                    <a:pt x="0" y="782319"/>
                  </a:lnTo>
                  <a:lnTo>
                    <a:pt x="0" y="156463"/>
                  </a:lnTo>
                  <a:close/>
                </a:path>
              </a:pathLst>
            </a:custGeom>
            <a:ln w="253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74633" y="2109216"/>
              <a:ext cx="541020" cy="1244600"/>
            </a:xfrm>
            <a:custGeom>
              <a:avLst/>
              <a:gdLst/>
              <a:ahLst/>
              <a:cxnLst/>
              <a:rect l="l" t="t" r="r" b="b"/>
              <a:pathLst>
                <a:path w="541020" h="1244600">
                  <a:moveTo>
                    <a:pt x="490600" y="0"/>
                  </a:moveTo>
                  <a:lnTo>
                    <a:pt x="256032" y="66548"/>
                  </a:lnTo>
                  <a:lnTo>
                    <a:pt x="268463" y="114607"/>
                  </a:lnTo>
                  <a:lnTo>
                    <a:pt x="278615" y="162965"/>
                  </a:lnTo>
                  <a:lnTo>
                    <a:pt x="286498" y="211545"/>
                  </a:lnTo>
                  <a:lnTo>
                    <a:pt x="292127" y="260271"/>
                  </a:lnTo>
                  <a:lnTo>
                    <a:pt x="295512" y="309068"/>
                  </a:lnTo>
                  <a:lnTo>
                    <a:pt x="296667" y="357859"/>
                  </a:lnTo>
                  <a:lnTo>
                    <a:pt x="295604" y="406569"/>
                  </a:lnTo>
                  <a:lnTo>
                    <a:pt x="292334" y="455123"/>
                  </a:lnTo>
                  <a:lnTo>
                    <a:pt x="286871" y="503444"/>
                  </a:lnTo>
                  <a:lnTo>
                    <a:pt x="279226" y="551457"/>
                  </a:lnTo>
                  <a:lnTo>
                    <a:pt x="269413" y="599086"/>
                  </a:lnTo>
                  <a:lnTo>
                    <a:pt x="257443" y="646255"/>
                  </a:lnTo>
                  <a:lnTo>
                    <a:pt x="243328" y="692888"/>
                  </a:lnTo>
                  <a:lnTo>
                    <a:pt x="227081" y="738910"/>
                  </a:lnTo>
                  <a:lnTo>
                    <a:pt x="208715" y="784245"/>
                  </a:lnTo>
                  <a:lnTo>
                    <a:pt x="188241" y="828817"/>
                  </a:lnTo>
                  <a:lnTo>
                    <a:pt x="165673" y="872551"/>
                  </a:lnTo>
                  <a:lnTo>
                    <a:pt x="141021" y="915370"/>
                  </a:lnTo>
                  <a:lnTo>
                    <a:pt x="114300" y="957199"/>
                  </a:lnTo>
                  <a:lnTo>
                    <a:pt x="0" y="844296"/>
                  </a:lnTo>
                  <a:lnTo>
                    <a:pt x="74422" y="1197737"/>
                  </a:lnTo>
                  <a:lnTo>
                    <a:pt x="404749" y="1244219"/>
                  </a:lnTo>
                  <a:lnTo>
                    <a:pt x="290195" y="1131062"/>
                  </a:lnTo>
                  <a:lnTo>
                    <a:pt x="318906" y="1089800"/>
                  </a:lnTo>
                  <a:lnTo>
                    <a:pt x="345914" y="1047649"/>
                  </a:lnTo>
                  <a:lnTo>
                    <a:pt x="371211" y="1004660"/>
                  </a:lnTo>
                  <a:lnTo>
                    <a:pt x="394786" y="960884"/>
                  </a:lnTo>
                  <a:lnTo>
                    <a:pt x="416631" y="916373"/>
                  </a:lnTo>
                  <a:lnTo>
                    <a:pt x="436737" y="871180"/>
                  </a:lnTo>
                  <a:lnTo>
                    <a:pt x="455093" y="825355"/>
                  </a:lnTo>
                  <a:lnTo>
                    <a:pt x="471692" y="778952"/>
                  </a:lnTo>
                  <a:lnTo>
                    <a:pt x="486523" y="732021"/>
                  </a:lnTo>
                  <a:lnTo>
                    <a:pt x="499577" y="684614"/>
                  </a:lnTo>
                  <a:lnTo>
                    <a:pt x="510845" y="636783"/>
                  </a:lnTo>
                  <a:lnTo>
                    <a:pt x="520319" y="588581"/>
                  </a:lnTo>
                  <a:lnTo>
                    <a:pt x="527987" y="540058"/>
                  </a:lnTo>
                  <a:lnTo>
                    <a:pt x="533842" y="491268"/>
                  </a:lnTo>
                  <a:lnTo>
                    <a:pt x="537874" y="442260"/>
                  </a:lnTo>
                  <a:lnTo>
                    <a:pt x="540074" y="393088"/>
                  </a:lnTo>
                  <a:lnTo>
                    <a:pt x="540432" y="343803"/>
                  </a:lnTo>
                  <a:lnTo>
                    <a:pt x="538940" y="294457"/>
                  </a:lnTo>
                  <a:lnTo>
                    <a:pt x="535587" y="245102"/>
                  </a:lnTo>
                  <a:lnTo>
                    <a:pt x="530366" y="195789"/>
                  </a:lnTo>
                  <a:lnTo>
                    <a:pt x="523265" y="146570"/>
                  </a:lnTo>
                  <a:lnTo>
                    <a:pt x="514277" y="97498"/>
                  </a:lnTo>
                  <a:lnTo>
                    <a:pt x="503392" y="48624"/>
                  </a:lnTo>
                  <a:lnTo>
                    <a:pt x="490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74633" y="2109216"/>
              <a:ext cx="541020" cy="1244600"/>
            </a:xfrm>
            <a:custGeom>
              <a:avLst/>
              <a:gdLst/>
              <a:ahLst/>
              <a:cxnLst/>
              <a:rect l="l" t="t" r="r" b="b"/>
              <a:pathLst>
                <a:path w="541020" h="1244600">
                  <a:moveTo>
                    <a:pt x="490600" y="0"/>
                  </a:moveTo>
                  <a:lnTo>
                    <a:pt x="503392" y="48624"/>
                  </a:lnTo>
                  <a:lnTo>
                    <a:pt x="514277" y="97498"/>
                  </a:lnTo>
                  <a:lnTo>
                    <a:pt x="523265" y="146570"/>
                  </a:lnTo>
                  <a:lnTo>
                    <a:pt x="530366" y="195789"/>
                  </a:lnTo>
                  <a:lnTo>
                    <a:pt x="535587" y="245102"/>
                  </a:lnTo>
                  <a:lnTo>
                    <a:pt x="538940" y="294457"/>
                  </a:lnTo>
                  <a:lnTo>
                    <a:pt x="540432" y="343803"/>
                  </a:lnTo>
                  <a:lnTo>
                    <a:pt x="540074" y="393088"/>
                  </a:lnTo>
                  <a:lnTo>
                    <a:pt x="537874" y="442260"/>
                  </a:lnTo>
                  <a:lnTo>
                    <a:pt x="533842" y="491268"/>
                  </a:lnTo>
                  <a:lnTo>
                    <a:pt x="527987" y="540058"/>
                  </a:lnTo>
                  <a:lnTo>
                    <a:pt x="520319" y="588581"/>
                  </a:lnTo>
                  <a:lnTo>
                    <a:pt x="510845" y="636783"/>
                  </a:lnTo>
                  <a:lnTo>
                    <a:pt x="499577" y="684614"/>
                  </a:lnTo>
                  <a:lnTo>
                    <a:pt x="486523" y="732021"/>
                  </a:lnTo>
                  <a:lnTo>
                    <a:pt x="471692" y="778952"/>
                  </a:lnTo>
                  <a:lnTo>
                    <a:pt x="455093" y="825355"/>
                  </a:lnTo>
                  <a:lnTo>
                    <a:pt x="436737" y="871180"/>
                  </a:lnTo>
                  <a:lnTo>
                    <a:pt x="416631" y="916373"/>
                  </a:lnTo>
                  <a:lnTo>
                    <a:pt x="394786" y="960884"/>
                  </a:lnTo>
                  <a:lnTo>
                    <a:pt x="371211" y="1004660"/>
                  </a:lnTo>
                  <a:lnTo>
                    <a:pt x="345914" y="1047649"/>
                  </a:lnTo>
                  <a:lnTo>
                    <a:pt x="318906" y="1089800"/>
                  </a:lnTo>
                  <a:lnTo>
                    <a:pt x="290195" y="1131062"/>
                  </a:lnTo>
                  <a:lnTo>
                    <a:pt x="404749" y="1244219"/>
                  </a:lnTo>
                  <a:lnTo>
                    <a:pt x="74422" y="1197737"/>
                  </a:lnTo>
                  <a:lnTo>
                    <a:pt x="0" y="844296"/>
                  </a:lnTo>
                  <a:lnTo>
                    <a:pt x="114300" y="957199"/>
                  </a:lnTo>
                  <a:lnTo>
                    <a:pt x="141021" y="915370"/>
                  </a:lnTo>
                  <a:lnTo>
                    <a:pt x="165673" y="872551"/>
                  </a:lnTo>
                  <a:lnTo>
                    <a:pt x="188241" y="828817"/>
                  </a:lnTo>
                  <a:lnTo>
                    <a:pt x="208715" y="784245"/>
                  </a:lnTo>
                  <a:lnTo>
                    <a:pt x="227081" y="738910"/>
                  </a:lnTo>
                  <a:lnTo>
                    <a:pt x="243328" y="692888"/>
                  </a:lnTo>
                  <a:lnTo>
                    <a:pt x="257443" y="646255"/>
                  </a:lnTo>
                  <a:lnTo>
                    <a:pt x="269413" y="599086"/>
                  </a:lnTo>
                  <a:lnTo>
                    <a:pt x="279226" y="551457"/>
                  </a:lnTo>
                  <a:lnTo>
                    <a:pt x="286871" y="503444"/>
                  </a:lnTo>
                  <a:lnTo>
                    <a:pt x="292334" y="455123"/>
                  </a:lnTo>
                  <a:lnTo>
                    <a:pt x="295604" y="406569"/>
                  </a:lnTo>
                  <a:lnTo>
                    <a:pt x="296667" y="357859"/>
                  </a:lnTo>
                  <a:lnTo>
                    <a:pt x="295512" y="309068"/>
                  </a:lnTo>
                  <a:lnTo>
                    <a:pt x="292127" y="260271"/>
                  </a:lnTo>
                  <a:lnTo>
                    <a:pt x="286498" y="211545"/>
                  </a:lnTo>
                  <a:lnTo>
                    <a:pt x="278615" y="162965"/>
                  </a:lnTo>
                  <a:lnTo>
                    <a:pt x="268463" y="114607"/>
                  </a:lnTo>
                  <a:lnTo>
                    <a:pt x="256032" y="66548"/>
                  </a:lnTo>
                  <a:lnTo>
                    <a:pt x="490600" y="0"/>
                  </a:lnTo>
                  <a:close/>
                </a:path>
              </a:pathLst>
            </a:custGeom>
            <a:ln w="19050">
              <a:solidFill>
                <a:srgbClr val="D670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058150" y="1713102"/>
            <a:ext cx="1186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entury Gothic"/>
                <a:cs typeface="Century Gothic"/>
              </a:rPr>
              <a:t>Shuffle</a:t>
            </a:r>
            <a:r>
              <a:rPr sz="1600" b="1" spc="-85" dirty="0">
                <a:latin typeface="Century Gothic"/>
                <a:cs typeface="Century Gothic"/>
              </a:rPr>
              <a:t> </a:t>
            </a:r>
            <a:r>
              <a:rPr sz="1600" b="1" spc="-20" dirty="0">
                <a:latin typeface="Century Gothic"/>
                <a:cs typeface="Century Gothic"/>
              </a:rPr>
              <a:t>data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2064" y="3139889"/>
            <a:ext cx="1593850" cy="95885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865"/>
              </a:spcBef>
            </a:pPr>
            <a:r>
              <a:rPr sz="1600" b="1" spc="-10" dirty="0">
                <a:latin typeface="Century Gothic"/>
                <a:cs typeface="Century Gothic"/>
              </a:rPr>
              <a:t>Train</a:t>
            </a:r>
            <a:endParaRPr sz="1600">
              <a:latin typeface="Century Gothic"/>
              <a:cs typeface="Century Gothic"/>
            </a:endParaRPr>
          </a:p>
          <a:p>
            <a:pPr marL="12700" marR="5080" indent="204470">
              <a:lnSpc>
                <a:spcPts val="1320"/>
              </a:lnSpc>
              <a:spcBef>
                <a:spcPts val="725"/>
              </a:spcBef>
            </a:pPr>
            <a:r>
              <a:rPr sz="1200" dirty="0">
                <a:latin typeface="Century Gothic"/>
                <a:cs typeface="Century Gothic"/>
              </a:rPr>
              <a:t>Keep </a:t>
            </a:r>
            <a:r>
              <a:rPr sz="1200" spc="-10" dirty="0">
                <a:latin typeface="Century Gothic"/>
                <a:cs typeface="Century Gothic"/>
              </a:rPr>
              <a:t>drawing </a:t>
            </a:r>
            <a:r>
              <a:rPr sz="1200" dirty="0">
                <a:latin typeface="Century Gothic"/>
                <a:cs typeface="Century Gothic"/>
              </a:rPr>
              <a:t>batches</a:t>
            </a:r>
            <a:r>
              <a:rPr sz="1200" spc="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until</a:t>
            </a:r>
            <a:r>
              <a:rPr sz="1200" spc="-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all</a:t>
            </a:r>
            <a:r>
              <a:rPr sz="1200" spc="-40" dirty="0">
                <a:latin typeface="Century Gothic"/>
                <a:cs typeface="Century Gothic"/>
              </a:rPr>
              <a:t> </a:t>
            </a:r>
            <a:r>
              <a:rPr sz="1200" spc="-20" dirty="0">
                <a:latin typeface="Century Gothic"/>
                <a:cs typeface="Century Gothic"/>
              </a:rPr>
              <a:t>train </a:t>
            </a:r>
            <a:r>
              <a:rPr sz="1200" dirty="0">
                <a:latin typeface="Century Gothic"/>
                <a:cs typeface="Century Gothic"/>
              </a:rPr>
              <a:t>examples</a:t>
            </a:r>
            <a:r>
              <a:rPr sz="1200" spc="-2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were</a:t>
            </a:r>
            <a:r>
              <a:rPr sz="1200" spc="15" dirty="0">
                <a:latin typeface="Century Gothic"/>
                <a:cs typeface="Century Gothic"/>
              </a:rPr>
              <a:t> </a:t>
            </a:r>
            <a:r>
              <a:rPr sz="1200" spc="-20" dirty="0">
                <a:latin typeface="Century Gothic"/>
                <a:cs typeface="Century Gothic"/>
              </a:rPr>
              <a:t>used.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15430" y="2294508"/>
            <a:ext cx="5826125" cy="1371600"/>
            <a:chOff x="6115430" y="2294508"/>
            <a:chExt cx="5826125" cy="1371600"/>
          </a:xfrm>
        </p:grpSpPr>
        <p:sp>
          <p:nvSpPr>
            <p:cNvPr id="12" name="object 12"/>
            <p:cNvSpPr/>
            <p:nvPr/>
          </p:nvSpPr>
          <p:spPr>
            <a:xfrm>
              <a:off x="6124955" y="2304033"/>
              <a:ext cx="779780" cy="1164590"/>
            </a:xfrm>
            <a:custGeom>
              <a:avLst/>
              <a:gdLst/>
              <a:ahLst/>
              <a:cxnLst/>
              <a:rect l="l" t="t" r="r" b="b"/>
              <a:pathLst>
                <a:path w="779779" h="1164589">
                  <a:moveTo>
                    <a:pt x="292481" y="0"/>
                  </a:moveTo>
                  <a:lnTo>
                    <a:pt x="0" y="160781"/>
                  </a:lnTo>
                  <a:lnTo>
                    <a:pt x="159512" y="182752"/>
                  </a:lnTo>
                  <a:lnTo>
                    <a:pt x="161160" y="231975"/>
                  </a:lnTo>
                  <a:lnTo>
                    <a:pt x="164634" y="280918"/>
                  </a:lnTo>
                  <a:lnTo>
                    <a:pt x="169912" y="329536"/>
                  </a:lnTo>
                  <a:lnTo>
                    <a:pt x="176973" y="377784"/>
                  </a:lnTo>
                  <a:lnTo>
                    <a:pt x="185796" y="425617"/>
                  </a:lnTo>
                  <a:lnTo>
                    <a:pt x="196358" y="472990"/>
                  </a:lnTo>
                  <a:lnTo>
                    <a:pt x="208640" y="519857"/>
                  </a:lnTo>
                  <a:lnTo>
                    <a:pt x="222619" y="566173"/>
                  </a:lnTo>
                  <a:lnTo>
                    <a:pt x="238274" y="611895"/>
                  </a:lnTo>
                  <a:lnTo>
                    <a:pt x="255584" y="656975"/>
                  </a:lnTo>
                  <a:lnTo>
                    <a:pt x="274528" y="701370"/>
                  </a:lnTo>
                  <a:lnTo>
                    <a:pt x="295085" y="745034"/>
                  </a:lnTo>
                  <a:lnTo>
                    <a:pt x="317233" y="787922"/>
                  </a:lnTo>
                  <a:lnTo>
                    <a:pt x="340950" y="829989"/>
                  </a:lnTo>
                  <a:lnTo>
                    <a:pt x="366216" y="871190"/>
                  </a:lnTo>
                  <a:lnTo>
                    <a:pt x="393010" y="911480"/>
                  </a:lnTo>
                  <a:lnTo>
                    <a:pt x="421309" y="950814"/>
                  </a:lnTo>
                  <a:lnTo>
                    <a:pt x="451093" y="989146"/>
                  </a:lnTo>
                  <a:lnTo>
                    <a:pt x="482340" y="1026432"/>
                  </a:lnTo>
                  <a:lnTo>
                    <a:pt x="515030" y="1062626"/>
                  </a:lnTo>
                  <a:lnTo>
                    <a:pt x="549140" y="1097684"/>
                  </a:lnTo>
                  <a:lnTo>
                    <a:pt x="584650" y="1131559"/>
                  </a:lnTo>
                  <a:lnTo>
                    <a:pt x="621538" y="1164208"/>
                  </a:lnTo>
                  <a:lnTo>
                    <a:pt x="779652" y="978535"/>
                  </a:lnTo>
                  <a:lnTo>
                    <a:pt x="743038" y="945848"/>
                  </a:lnTo>
                  <a:lnTo>
                    <a:pt x="708106" y="911671"/>
                  </a:lnTo>
                  <a:lnTo>
                    <a:pt x="674887" y="876070"/>
                  </a:lnTo>
                  <a:lnTo>
                    <a:pt x="643416" y="839113"/>
                  </a:lnTo>
                  <a:lnTo>
                    <a:pt x="613725" y="800865"/>
                  </a:lnTo>
                  <a:lnTo>
                    <a:pt x="585846" y="761393"/>
                  </a:lnTo>
                  <a:lnTo>
                    <a:pt x="559812" y="720764"/>
                  </a:lnTo>
                  <a:lnTo>
                    <a:pt x="535657" y="679044"/>
                  </a:lnTo>
                  <a:lnTo>
                    <a:pt x="513413" y="636301"/>
                  </a:lnTo>
                  <a:lnTo>
                    <a:pt x="493112" y="592601"/>
                  </a:lnTo>
                  <a:lnTo>
                    <a:pt x="474789" y="548010"/>
                  </a:lnTo>
                  <a:lnTo>
                    <a:pt x="458474" y="502595"/>
                  </a:lnTo>
                  <a:lnTo>
                    <a:pt x="444202" y="456423"/>
                  </a:lnTo>
                  <a:lnTo>
                    <a:pt x="432005" y="409560"/>
                  </a:lnTo>
                  <a:lnTo>
                    <a:pt x="421915" y="362073"/>
                  </a:lnTo>
                  <a:lnTo>
                    <a:pt x="413966" y="314029"/>
                  </a:lnTo>
                  <a:lnTo>
                    <a:pt x="408191" y="265494"/>
                  </a:lnTo>
                  <a:lnTo>
                    <a:pt x="404622" y="216535"/>
                  </a:lnTo>
                  <a:lnTo>
                    <a:pt x="563752" y="238505"/>
                  </a:lnTo>
                  <a:lnTo>
                    <a:pt x="292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24955" y="2304033"/>
              <a:ext cx="779780" cy="1164590"/>
            </a:xfrm>
            <a:custGeom>
              <a:avLst/>
              <a:gdLst/>
              <a:ahLst/>
              <a:cxnLst/>
              <a:rect l="l" t="t" r="r" b="b"/>
              <a:pathLst>
                <a:path w="779779" h="1164589">
                  <a:moveTo>
                    <a:pt x="621538" y="1164208"/>
                  </a:moveTo>
                  <a:lnTo>
                    <a:pt x="584650" y="1131559"/>
                  </a:lnTo>
                  <a:lnTo>
                    <a:pt x="549140" y="1097684"/>
                  </a:lnTo>
                  <a:lnTo>
                    <a:pt x="515030" y="1062626"/>
                  </a:lnTo>
                  <a:lnTo>
                    <a:pt x="482340" y="1026432"/>
                  </a:lnTo>
                  <a:lnTo>
                    <a:pt x="451093" y="989146"/>
                  </a:lnTo>
                  <a:lnTo>
                    <a:pt x="421309" y="950814"/>
                  </a:lnTo>
                  <a:lnTo>
                    <a:pt x="393010" y="911480"/>
                  </a:lnTo>
                  <a:lnTo>
                    <a:pt x="366216" y="871190"/>
                  </a:lnTo>
                  <a:lnTo>
                    <a:pt x="340950" y="829989"/>
                  </a:lnTo>
                  <a:lnTo>
                    <a:pt x="317233" y="787922"/>
                  </a:lnTo>
                  <a:lnTo>
                    <a:pt x="295085" y="745034"/>
                  </a:lnTo>
                  <a:lnTo>
                    <a:pt x="274528" y="701370"/>
                  </a:lnTo>
                  <a:lnTo>
                    <a:pt x="255584" y="656975"/>
                  </a:lnTo>
                  <a:lnTo>
                    <a:pt x="238274" y="611895"/>
                  </a:lnTo>
                  <a:lnTo>
                    <a:pt x="222619" y="566173"/>
                  </a:lnTo>
                  <a:lnTo>
                    <a:pt x="208640" y="519857"/>
                  </a:lnTo>
                  <a:lnTo>
                    <a:pt x="196358" y="472990"/>
                  </a:lnTo>
                  <a:lnTo>
                    <a:pt x="185796" y="425617"/>
                  </a:lnTo>
                  <a:lnTo>
                    <a:pt x="176973" y="377784"/>
                  </a:lnTo>
                  <a:lnTo>
                    <a:pt x="169912" y="329536"/>
                  </a:lnTo>
                  <a:lnTo>
                    <a:pt x="164634" y="280918"/>
                  </a:lnTo>
                  <a:lnTo>
                    <a:pt x="161160" y="231975"/>
                  </a:lnTo>
                  <a:lnTo>
                    <a:pt x="159512" y="182752"/>
                  </a:lnTo>
                  <a:lnTo>
                    <a:pt x="0" y="160781"/>
                  </a:lnTo>
                  <a:lnTo>
                    <a:pt x="292481" y="0"/>
                  </a:lnTo>
                  <a:lnTo>
                    <a:pt x="563752" y="238505"/>
                  </a:lnTo>
                  <a:lnTo>
                    <a:pt x="404622" y="216535"/>
                  </a:lnTo>
                  <a:lnTo>
                    <a:pt x="408191" y="265494"/>
                  </a:lnTo>
                  <a:lnTo>
                    <a:pt x="413966" y="314029"/>
                  </a:lnTo>
                  <a:lnTo>
                    <a:pt x="421915" y="362073"/>
                  </a:lnTo>
                  <a:lnTo>
                    <a:pt x="432005" y="409560"/>
                  </a:lnTo>
                  <a:lnTo>
                    <a:pt x="444202" y="456423"/>
                  </a:lnTo>
                  <a:lnTo>
                    <a:pt x="458474" y="502595"/>
                  </a:lnTo>
                  <a:lnTo>
                    <a:pt x="474789" y="548010"/>
                  </a:lnTo>
                  <a:lnTo>
                    <a:pt x="493112" y="592601"/>
                  </a:lnTo>
                  <a:lnTo>
                    <a:pt x="513413" y="636301"/>
                  </a:lnTo>
                  <a:lnTo>
                    <a:pt x="535657" y="679044"/>
                  </a:lnTo>
                  <a:lnTo>
                    <a:pt x="559812" y="720764"/>
                  </a:lnTo>
                  <a:lnTo>
                    <a:pt x="585846" y="761393"/>
                  </a:lnTo>
                  <a:lnTo>
                    <a:pt x="613725" y="800865"/>
                  </a:lnTo>
                  <a:lnTo>
                    <a:pt x="643416" y="839113"/>
                  </a:lnTo>
                  <a:lnTo>
                    <a:pt x="674887" y="876070"/>
                  </a:lnTo>
                  <a:lnTo>
                    <a:pt x="708106" y="911671"/>
                  </a:lnTo>
                  <a:lnTo>
                    <a:pt x="743038" y="945848"/>
                  </a:lnTo>
                  <a:lnTo>
                    <a:pt x="779652" y="978535"/>
                  </a:lnTo>
                  <a:lnTo>
                    <a:pt x="621538" y="1164208"/>
                  </a:lnTo>
                  <a:close/>
                </a:path>
              </a:pathLst>
            </a:custGeom>
            <a:ln w="19050">
              <a:solidFill>
                <a:srgbClr val="D670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7805" y="3511805"/>
              <a:ext cx="1113696" cy="1540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992495" y="1600961"/>
            <a:ext cx="1113790" cy="49275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33045" marR="5080" indent="-220979">
              <a:lnSpc>
                <a:spcPts val="1760"/>
              </a:lnSpc>
              <a:spcBef>
                <a:spcPts val="285"/>
              </a:spcBef>
            </a:pPr>
            <a:r>
              <a:rPr sz="1600" b="1" dirty="0">
                <a:latin typeface="Century Gothic"/>
                <a:cs typeface="Century Gothic"/>
              </a:rPr>
              <a:t>Start</a:t>
            </a:r>
            <a:r>
              <a:rPr sz="1600" b="1" spc="-25" dirty="0">
                <a:latin typeface="Century Gothic"/>
                <a:cs typeface="Century Gothic"/>
              </a:rPr>
              <a:t> </a:t>
            </a:r>
            <a:r>
              <a:rPr sz="1600" b="1" dirty="0">
                <a:latin typeface="Century Gothic"/>
                <a:cs typeface="Century Gothic"/>
              </a:rPr>
              <a:t>a</a:t>
            </a:r>
            <a:r>
              <a:rPr sz="1600" b="1" spc="-15" dirty="0">
                <a:latin typeface="Century Gothic"/>
                <a:cs typeface="Century Gothic"/>
              </a:rPr>
              <a:t> </a:t>
            </a:r>
            <a:r>
              <a:rPr sz="1600" b="1" spc="-25" dirty="0">
                <a:latin typeface="Century Gothic"/>
                <a:cs typeface="Century Gothic"/>
              </a:rPr>
              <a:t>new </a:t>
            </a:r>
            <a:r>
              <a:rPr sz="1600" b="1" spc="-10" dirty="0">
                <a:latin typeface="Century Gothic"/>
                <a:cs typeface="Century Gothic"/>
              </a:rPr>
              <a:t>epoch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38188" y="1142308"/>
            <a:ext cx="1710055" cy="583565"/>
            <a:chOff x="6838188" y="1142308"/>
            <a:chExt cx="1710055" cy="583565"/>
          </a:xfrm>
        </p:grpSpPr>
        <p:sp>
          <p:nvSpPr>
            <p:cNvPr id="17" name="object 17"/>
            <p:cNvSpPr/>
            <p:nvPr/>
          </p:nvSpPr>
          <p:spPr>
            <a:xfrm>
              <a:off x="6847713" y="1151833"/>
              <a:ext cx="1691005" cy="564515"/>
            </a:xfrm>
            <a:custGeom>
              <a:avLst/>
              <a:gdLst/>
              <a:ahLst/>
              <a:cxnLst/>
              <a:rect l="l" t="t" r="r" b="b"/>
              <a:pathLst>
                <a:path w="1691004" h="564514">
                  <a:moveTo>
                    <a:pt x="748508" y="0"/>
                  </a:moveTo>
                  <a:lnTo>
                    <a:pt x="702402" y="920"/>
                  </a:lnTo>
                  <a:lnTo>
                    <a:pt x="656332" y="3455"/>
                  </a:lnTo>
                  <a:lnTo>
                    <a:pt x="610344" y="7605"/>
                  </a:lnTo>
                  <a:lnTo>
                    <a:pt x="564482" y="13372"/>
                  </a:lnTo>
                  <a:lnTo>
                    <a:pt x="518790" y="20757"/>
                  </a:lnTo>
                  <a:lnTo>
                    <a:pt x="473313" y="29762"/>
                  </a:lnTo>
                  <a:lnTo>
                    <a:pt x="428096" y="40389"/>
                  </a:lnTo>
                  <a:lnTo>
                    <a:pt x="383182" y="52638"/>
                  </a:lnTo>
                  <a:lnTo>
                    <a:pt x="338618" y="66512"/>
                  </a:lnTo>
                  <a:lnTo>
                    <a:pt x="294446" y="82011"/>
                  </a:lnTo>
                  <a:lnTo>
                    <a:pt x="250713" y="99137"/>
                  </a:lnTo>
                  <a:lnTo>
                    <a:pt x="207462" y="117893"/>
                  </a:lnTo>
                  <a:lnTo>
                    <a:pt x="164737" y="138278"/>
                  </a:lnTo>
                  <a:lnTo>
                    <a:pt x="122584" y="160295"/>
                  </a:lnTo>
                  <a:lnTo>
                    <a:pt x="81047" y="183944"/>
                  </a:lnTo>
                  <a:lnTo>
                    <a:pt x="40171" y="209229"/>
                  </a:lnTo>
                  <a:lnTo>
                    <a:pt x="0" y="236149"/>
                  </a:lnTo>
                  <a:lnTo>
                    <a:pt x="139445" y="436301"/>
                  </a:lnTo>
                  <a:lnTo>
                    <a:pt x="180383" y="409130"/>
                  </a:lnTo>
                  <a:lnTo>
                    <a:pt x="222213" y="384031"/>
                  </a:lnTo>
                  <a:lnTo>
                    <a:pt x="264863" y="361002"/>
                  </a:lnTo>
                  <a:lnTo>
                    <a:pt x="308264" y="340044"/>
                  </a:lnTo>
                  <a:lnTo>
                    <a:pt x="352345" y="321154"/>
                  </a:lnTo>
                  <a:lnTo>
                    <a:pt x="397033" y="304331"/>
                  </a:lnTo>
                  <a:lnTo>
                    <a:pt x="442259" y="289575"/>
                  </a:lnTo>
                  <a:lnTo>
                    <a:pt x="487951" y="276883"/>
                  </a:lnTo>
                  <a:lnTo>
                    <a:pt x="534039" y="266256"/>
                  </a:lnTo>
                  <a:lnTo>
                    <a:pt x="580450" y="257692"/>
                  </a:lnTo>
                  <a:lnTo>
                    <a:pt x="627116" y="251189"/>
                  </a:lnTo>
                  <a:lnTo>
                    <a:pt x="673963" y="246747"/>
                  </a:lnTo>
                  <a:lnTo>
                    <a:pt x="720922" y="244364"/>
                  </a:lnTo>
                  <a:lnTo>
                    <a:pt x="767921" y="244039"/>
                  </a:lnTo>
                  <a:lnTo>
                    <a:pt x="814889" y="245772"/>
                  </a:lnTo>
                  <a:lnTo>
                    <a:pt x="861756" y="249560"/>
                  </a:lnTo>
                  <a:lnTo>
                    <a:pt x="908451" y="255404"/>
                  </a:lnTo>
                  <a:lnTo>
                    <a:pt x="954901" y="263300"/>
                  </a:lnTo>
                  <a:lnTo>
                    <a:pt x="1001038" y="273250"/>
                  </a:lnTo>
                  <a:lnTo>
                    <a:pt x="1046788" y="285251"/>
                  </a:lnTo>
                  <a:lnTo>
                    <a:pt x="1092082" y="299302"/>
                  </a:lnTo>
                  <a:lnTo>
                    <a:pt x="1136849" y="315402"/>
                  </a:lnTo>
                  <a:lnTo>
                    <a:pt x="1181017" y="333550"/>
                  </a:lnTo>
                  <a:lnTo>
                    <a:pt x="1224516" y="353745"/>
                  </a:lnTo>
                  <a:lnTo>
                    <a:pt x="1267274" y="375986"/>
                  </a:lnTo>
                  <a:lnTo>
                    <a:pt x="1309221" y="400271"/>
                  </a:lnTo>
                  <a:lnTo>
                    <a:pt x="1350285" y="426600"/>
                  </a:lnTo>
                  <a:lnTo>
                    <a:pt x="1390395" y="454970"/>
                  </a:lnTo>
                  <a:lnTo>
                    <a:pt x="1272412" y="563936"/>
                  </a:lnTo>
                  <a:lnTo>
                    <a:pt x="1628775" y="505897"/>
                  </a:lnTo>
                  <a:lnTo>
                    <a:pt x="1690623" y="177983"/>
                  </a:lnTo>
                  <a:lnTo>
                    <a:pt x="1572259" y="287203"/>
                  </a:lnTo>
                  <a:lnTo>
                    <a:pt x="1533920" y="257738"/>
                  </a:lnTo>
                  <a:lnTo>
                    <a:pt x="1494770" y="229859"/>
                  </a:lnTo>
                  <a:lnTo>
                    <a:pt x="1454855" y="203567"/>
                  </a:lnTo>
                  <a:lnTo>
                    <a:pt x="1414220" y="178864"/>
                  </a:lnTo>
                  <a:lnTo>
                    <a:pt x="1372908" y="155752"/>
                  </a:lnTo>
                  <a:lnTo>
                    <a:pt x="1330965" y="134232"/>
                  </a:lnTo>
                  <a:lnTo>
                    <a:pt x="1288435" y="114305"/>
                  </a:lnTo>
                  <a:lnTo>
                    <a:pt x="1245363" y="95973"/>
                  </a:lnTo>
                  <a:lnTo>
                    <a:pt x="1201793" y="79237"/>
                  </a:lnTo>
                  <a:lnTo>
                    <a:pt x="1157769" y="64099"/>
                  </a:lnTo>
                  <a:lnTo>
                    <a:pt x="1113336" y="50560"/>
                  </a:lnTo>
                  <a:lnTo>
                    <a:pt x="1068540" y="38622"/>
                  </a:lnTo>
                  <a:lnTo>
                    <a:pt x="1023424" y="28286"/>
                  </a:lnTo>
                  <a:lnTo>
                    <a:pt x="978032" y="19554"/>
                  </a:lnTo>
                  <a:lnTo>
                    <a:pt x="932410" y="12427"/>
                  </a:lnTo>
                  <a:lnTo>
                    <a:pt x="886602" y="6906"/>
                  </a:lnTo>
                  <a:lnTo>
                    <a:pt x="840653" y="2994"/>
                  </a:lnTo>
                  <a:lnTo>
                    <a:pt x="794607" y="691"/>
                  </a:lnTo>
                  <a:lnTo>
                    <a:pt x="7485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47713" y="1151833"/>
              <a:ext cx="1691005" cy="564515"/>
            </a:xfrm>
            <a:custGeom>
              <a:avLst/>
              <a:gdLst/>
              <a:ahLst/>
              <a:cxnLst/>
              <a:rect l="l" t="t" r="r" b="b"/>
              <a:pathLst>
                <a:path w="1691004" h="564514">
                  <a:moveTo>
                    <a:pt x="0" y="236149"/>
                  </a:moveTo>
                  <a:lnTo>
                    <a:pt x="40171" y="209229"/>
                  </a:lnTo>
                  <a:lnTo>
                    <a:pt x="81047" y="183944"/>
                  </a:lnTo>
                  <a:lnTo>
                    <a:pt x="122584" y="160295"/>
                  </a:lnTo>
                  <a:lnTo>
                    <a:pt x="164737" y="138278"/>
                  </a:lnTo>
                  <a:lnTo>
                    <a:pt x="207462" y="117893"/>
                  </a:lnTo>
                  <a:lnTo>
                    <a:pt x="250713" y="99137"/>
                  </a:lnTo>
                  <a:lnTo>
                    <a:pt x="294446" y="82011"/>
                  </a:lnTo>
                  <a:lnTo>
                    <a:pt x="338618" y="66512"/>
                  </a:lnTo>
                  <a:lnTo>
                    <a:pt x="383182" y="52638"/>
                  </a:lnTo>
                  <a:lnTo>
                    <a:pt x="428096" y="40389"/>
                  </a:lnTo>
                  <a:lnTo>
                    <a:pt x="473313" y="29762"/>
                  </a:lnTo>
                  <a:lnTo>
                    <a:pt x="518790" y="20757"/>
                  </a:lnTo>
                  <a:lnTo>
                    <a:pt x="564482" y="13372"/>
                  </a:lnTo>
                  <a:lnTo>
                    <a:pt x="610344" y="7605"/>
                  </a:lnTo>
                  <a:lnTo>
                    <a:pt x="656332" y="3455"/>
                  </a:lnTo>
                  <a:lnTo>
                    <a:pt x="702402" y="920"/>
                  </a:lnTo>
                  <a:lnTo>
                    <a:pt x="748508" y="0"/>
                  </a:lnTo>
                  <a:lnTo>
                    <a:pt x="794607" y="691"/>
                  </a:lnTo>
                  <a:lnTo>
                    <a:pt x="840653" y="2994"/>
                  </a:lnTo>
                  <a:lnTo>
                    <a:pt x="886602" y="6906"/>
                  </a:lnTo>
                  <a:lnTo>
                    <a:pt x="932410" y="12427"/>
                  </a:lnTo>
                  <a:lnTo>
                    <a:pt x="978032" y="19554"/>
                  </a:lnTo>
                  <a:lnTo>
                    <a:pt x="1023424" y="28286"/>
                  </a:lnTo>
                  <a:lnTo>
                    <a:pt x="1068540" y="38622"/>
                  </a:lnTo>
                  <a:lnTo>
                    <a:pt x="1113336" y="50560"/>
                  </a:lnTo>
                  <a:lnTo>
                    <a:pt x="1157769" y="64099"/>
                  </a:lnTo>
                  <a:lnTo>
                    <a:pt x="1201793" y="79237"/>
                  </a:lnTo>
                  <a:lnTo>
                    <a:pt x="1245363" y="95973"/>
                  </a:lnTo>
                  <a:lnTo>
                    <a:pt x="1288435" y="114305"/>
                  </a:lnTo>
                  <a:lnTo>
                    <a:pt x="1330965" y="134232"/>
                  </a:lnTo>
                  <a:lnTo>
                    <a:pt x="1372908" y="155752"/>
                  </a:lnTo>
                  <a:lnTo>
                    <a:pt x="1414220" y="178864"/>
                  </a:lnTo>
                  <a:lnTo>
                    <a:pt x="1454855" y="203567"/>
                  </a:lnTo>
                  <a:lnTo>
                    <a:pt x="1494770" y="229859"/>
                  </a:lnTo>
                  <a:lnTo>
                    <a:pt x="1533920" y="257738"/>
                  </a:lnTo>
                  <a:lnTo>
                    <a:pt x="1572259" y="287203"/>
                  </a:lnTo>
                  <a:lnTo>
                    <a:pt x="1690623" y="177983"/>
                  </a:lnTo>
                  <a:lnTo>
                    <a:pt x="1628775" y="505897"/>
                  </a:lnTo>
                  <a:lnTo>
                    <a:pt x="1272412" y="563936"/>
                  </a:lnTo>
                  <a:lnTo>
                    <a:pt x="1390395" y="454970"/>
                  </a:lnTo>
                  <a:lnTo>
                    <a:pt x="1350285" y="426600"/>
                  </a:lnTo>
                  <a:lnTo>
                    <a:pt x="1309221" y="400271"/>
                  </a:lnTo>
                  <a:lnTo>
                    <a:pt x="1267274" y="375986"/>
                  </a:lnTo>
                  <a:lnTo>
                    <a:pt x="1224516" y="353745"/>
                  </a:lnTo>
                  <a:lnTo>
                    <a:pt x="1181017" y="333550"/>
                  </a:lnTo>
                  <a:lnTo>
                    <a:pt x="1136849" y="315402"/>
                  </a:lnTo>
                  <a:lnTo>
                    <a:pt x="1092082" y="299302"/>
                  </a:lnTo>
                  <a:lnTo>
                    <a:pt x="1046788" y="285251"/>
                  </a:lnTo>
                  <a:lnTo>
                    <a:pt x="1001038" y="273250"/>
                  </a:lnTo>
                  <a:lnTo>
                    <a:pt x="954901" y="263300"/>
                  </a:lnTo>
                  <a:lnTo>
                    <a:pt x="908451" y="255404"/>
                  </a:lnTo>
                  <a:lnTo>
                    <a:pt x="861756" y="249560"/>
                  </a:lnTo>
                  <a:lnTo>
                    <a:pt x="814889" y="245772"/>
                  </a:lnTo>
                  <a:lnTo>
                    <a:pt x="767921" y="244039"/>
                  </a:lnTo>
                  <a:lnTo>
                    <a:pt x="720922" y="244364"/>
                  </a:lnTo>
                  <a:lnTo>
                    <a:pt x="673963" y="246747"/>
                  </a:lnTo>
                  <a:lnTo>
                    <a:pt x="627116" y="251189"/>
                  </a:lnTo>
                  <a:lnTo>
                    <a:pt x="580450" y="257692"/>
                  </a:lnTo>
                  <a:lnTo>
                    <a:pt x="534039" y="266256"/>
                  </a:lnTo>
                  <a:lnTo>
                    <a:pt x="487951" y="276883"/>
                  </a:lnTo>
                  <a:lnTo>
                    <a:pt x="442259" y="289575"/>
                  </a:lnTo>
                  <a:lnTo>
                    <a:pt x="397033" y="304331"/>
                  </a:lnTo>
                  <a:lnTo>
                    <a:pt x="352345" y="321154"/>
                  </a:lnTo>
                  <a:lnTo>
                    <a:pt x="308264" y="340044"/>
                  </a:lnTo>
                  <a:lnTo>
                    <a:pt x="264863" y="361002"/>
                  </a:lnTo>
                  <a:lnTo>
                    <a:pt x="222213" y="384031"/>
                  </a:lnTo>
                  <a:lnTo>
                    <a:pt x="180383" y="409130"/>
                  </a:lnTo>
                  <a:lnTo>
                    <a:pt x="139445" y="436301"/>
                  </a:lnTo>
                  <a:lnTo>
                    <a:pt x="0" y="236149"/>
                  </a:lnTo>
                  <a:close/>
                </a:path>
              </a:pathLst>
            </a:custGeom>
            <a:ln w="19050">
              <a:solidFill>
                <a:srgbClr val="D670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4898" y="3807470"/>
            <a:ext cx="772048" cy="13540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808969" y="3457143"/>
            <a:ext cx="1143000" cy="946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entury Gothic"/>
                <a:cs typeface="Century Gothic"/>
              </a:rPr>
              <a:t>Forward</a:t>
            </a:r>
            <a:r>
              <a:rPr sz="1400" b="1" spc="-35" dirty="0">
                <a:latin typeface="Century Gothic"/>
                <a:cs typeface="Century Gothic"/>
              </a:rPr>
              <a:t> </a:t>
            </a:r>
            <a:r>
              <a:rPr sz="1400" b="1" spc="-20" dirty="0">
                <a:latin typeface="Century Gothic"/>
                <a:cs typeface="Century Gothic"/>
              </a:rPr>
              <a:t>Pass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000" dirty="0">
                <a:latin typeface="Century Gothic"/>
                <a:cs typeface="Century Gothic"/>
              </a:rPr>
              <a:t>For</a:t>
            </a:r>
            <a:r>
              <a:rPr sz="1000" spc="-1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all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layers:</a:t>
            </a:r>
            <a:endParaRPr sz="1000">
              <a:latin typeface="Century Gothic"/>
              <a:cs typeface="Century Gothic"/>
            </a:endParaRPr>
          </a:p>
          <a:p>
            <a:pPr marL="74930" indent="-62865">
              <a:lnSpc>
                <a:spcPct val="100000"/>
              </a:lnSpc>
              <a:spcBef>
                <a:spcPts val="585"/>
              </a:spcBef>
              <a:buSzPct val="87500"/>
              <a:buChar char="•"/>
              <a:tabLst>
                <a:tab pos="75565" algn="l"/>
              </a:tabLst>
            </a:pPr>
            <a:r>
              <a:rPr sz="800" dirty="0">
                <a:latin typeface="Century Gothic"/>
                <a:cs typeface="Century Gothic"/>
              </a:rPr>
              <a:t>compute</a:t>
            </a:r>
            <a:r>
              <a:rPr sz="800" spc="-35" dirty="0">
                <a:latin typeface="Century Gothic"/>
                <a:cs typeface="Century Gothic"/>
              </a:rPr>
              <a:t> </a:t>
            </a:r>
            <a:r>
              <a:rPr sz="800" dirty="0">
                <a:latin typeface="Century Gothic"/>
                <a:cs typeface="Century Gothic"/>
              </a:rPr>
              <a:t>node</a:t>
            </a:r>
            <a:r>
              <a:rPr sz="800" spc="-30" dirty="0">
                <a:latin typeface="Century Gothic"/>
                <a:cs typeface="Century Gothic"/>
              </a:rPr>
              <a:t> </a:t>
            </a:r>
            <a:r>
              <a:rPr sz="800" spc="-20" dirty="0">
                <a:latin typeface="Century Gothic"/>
                <a:cs typeface="Century Gothic"/>
              </a:rPr>
              <a:t>value</a:t>
            </a:r>
            <a:endParaRPr sz="800">
              <a:latin typeface="Century Gothic"/>
              <a:cs typeface="Century Gothic"/>
            </a:endParaRPr>
          </a:p>
          <a:p>
            <a:pPr marL="74930" indent="-62865">
              <a:lnSpc>
                <a:spcPct val="100000"/>
              </a:lnSpc>
              <a:spcBef>
                <a:spcPts val="70"/>
              </a:spcBef>
              <a:buSzPct val="87500"/>
              <a:buChar char="•"/>
              <a:tabLst>
                <a:tab pos="75565" algn="l"/>
              </a:tabLst>
            </a:pPr>
            <a:r>
              <a:rPr sz="800" dirty="0">
                <a:latin typeface="Century Gothic"/>
                <a:cs typeface="Century Gothic"/>
              </a:rPr>
              <a:t>save</a:t>
            </a:r>
            <a:r>
              <a:rPr sz="800" spc="-20" dirty="0">
                <a:latin typeface="Century Gothic"/>
                <a:cs typeface="Century Gothic"/>
              </a:rPr>
              <a:t> </a:t>
            </a:r>
            <a:r>
              <a:rPr sz="800" dirty="0">
                <a:latin typeface="Century Gothic"/>
                <a:cs typeface="Century Gothic"/>
              </a:rPr>
              <a:t>node</a:t>
            </a:r>
            <a:r>
              <a:rPr sz="800" spc="-20" dirty="0">
                <a:latin typeface="Century Gothic"/>
                <a:cs typeface="Century Gothic"/>
              </a:rPr>
              <a:t> </a:t>
            </a:r>
            <a:r>
              <a:rPr sz="800" spc="-10" dirty="0">
                <a:latin typeface="Century Gothic"/>
                <a:cs typeface="Century Gothic"/>
              </a:rPr>
              <a:t>value</a:t>
            </a:r>
            <a:endParaRPr sz="800">
              <a:latin typeface="Century Gothic"/>
              <a:cs typeface="Century Gothic"/>
            </a:endParaRPr>
          </a:p>
          <a:p>
            <a:pPr marL="74930" indent="-62865">
              <a:lnSpc>
                <a:spcPct val="100000"/>
              </a:lnSpc>
              <a:spcBef>
                <a:spcPts val="75"/>
              </a:spcBef>
              <a:buSzPct val="87500"/>
              <a:buChar char="•"/>
              <a:tabLst>
                <a:tab pos="75565" algn="l"/>
              </a:tabLst>
            </a:pPr>
            <a:r>
              <a:rPr sz="800" dirty="0">
                <a:latin typeface="Century Gothic"/>
                <a:cs typeface="Century Gothic"/>
              </a:rPr>
              <a:t>pass</a:t>
            </a:r>
            <a:r>
              <a:rPr sz="800" spc="-25" dirty="0">
                <a:latin typeface="Century Gothic"/>
                <a:cs typeface="Century Gothic"/>
              </a:rPr>
              <a:t> </a:t>
            </a:r>
            <a:r>
              <a:rPr sz="800" dirty="0">
                <a:latin typeface="Century Gothic"/>
                <a:cs typeface="Century Gothic"/>
              </a:rPr>
              <a:t>node</a:t>
            </a:r>
            <a:r>
              <a:rPr sz="800" spc="-15" dirty="0">
                <a:latin typeface="Century Gothic"/>
                <a:cs typeface="Century Gothic"/>
              </a:rPr>
              <a:t> </a:t>
            </a:r>
            <a:r>
              <a:rPr sz="800" spc="-10" dirty="0">
                <a:latin typeface="Century Gothic"/>
                <a:cs typeface="Century Gothic"/>
              </a:rPr>
              <a:t>value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323831" y="4542409"/>
            <a:ext cx="2265045" cy="1263650"/>
            <a:chOff x="9323831" y="4542409"/>
            <a:chExt cx="2265045" cy="1263650"/>
          </a:xfrm>
        </p:grpSpPr>
        <p:sp>
          <p:nvSpPr>
            <p:cNvPr id="22" name="object 22"/>
            <p:cNvSpPr/>
            <p:nvPr/>
          </p:nvSpPr>
          <p:spPr>
            <a:xfrm>
              <a:off x="10867516" y="4551934"/>
              <a:ext cx="711835" cy="941069"/>
            </a:xfrm>
            <a:custGeom>
              <a:avLst/>
              <a:gdLst/>
              <a:ahLst/>
              <a:cxnLst/>
              <a:rect l="l" t="t" r="r" b="b"/>
              <a:pathLst>
                <a:path w="711834" h="941070">
                  <a:moveTo>
                    <a:pt x="711707" y="56896"/>
                  </a:moveTo>
                  <a:lnTo>
                    <a:pt x="698928" y="105935"/>
                  </a:lnTo>
                  <a:lnTo>
                    <a:pt x="684316" y="154300"/>
                  </a:lnTo>
                  <a:lnTo>
                    <a:pt x="667901" y="201945"/>
                  </a:lnTo>
                  <a:lnTo>
                    <a:pt x="649715" y="248824"/>
                  </a:lnTo>
                  <a:lnTo>
                    <a:pt x="629786" y="294891"/>
                  </a:lnTo>
                  <a:lnTo>
                    <a:pt x="608146" y="340101"/>
                  </a:lnTo>
                  <a:lnTo>
                    <a:pt x="584824" y="384406"/>
                  </a:lnTo>
                  <a:lnTo>
                    <a:pt x="559851" y="427762"/>
                  </a:lnTo>
                  <a:lnTo>
                    <a:pt x="533257" y="470122"/>
                  </a:lnTo>
                  <a:lnTo>
                    <a:pt x="505071" y="511440"/>
                  </a:lnTo>
                  <a:lnTo>
                    <a:pt x="475325" y="551670"/>
                  </a:lnTo>
                  <a:lnTo>
                    <a:pt x="444048" y="590766"/>
                  </a:lnTo>
                  <a:lnTo>
                    <a:pt x="411271" y="628682"/>
                  </a:lnTo>
                  <a:lnTo>
                    <a:pt x="377023" y="665373"/>
                  </a:lnTo>
                  <a:lnTo>
                    <a:pt x="341335" y="700791"/>
                  </a:lnTo>
                  <a:lnTo>
                    <a:pt x="304237" y="734892"/>
                  </a:lnTo>
                  <a:lnTo>
                    <a:pt x="265760" y="767629"/>
                  </a:lnTo>
                  <a:lnTo>
                    <a:pt x="225932" y="798957"/>
                  </a:lnTo>
                  <a:lnTo>
                    <a:pt x="302513" y="940689"/>
                  </a:lnTo>
                  <a:lnTo>
                    <a:pt x="0" y="799719"/>
                  </a:lnTo>
                  <a:lnTo>
                    <a:pt x="32003" y="439928"/>
                  </a:lnTo>
                  <a:lnTo>
                    <a:pt x="108330" y="581279"/>
                  </a:lnTo>
                  <a:lnTo>
                    <a:pt x="146631" y="548647"/>
                  </a:lnTo>
                  <a:lnTo>
                    <a:pt x="183236" y="514369"/>
                  </a:lnTo>
                  <a:lnTo>
                    <a:pt x="218103" y="478517"/>
                  </a:lnTo>
                  <a:lnTo>
                    <a:pt x="251187" y="441158"/>
                  </a:lnTo>
                  <a:lnTo>
                    <a:pt x="282445" y="402362"/>
                  </a:lnTo>
                  <a:lnTo>
                    <a:pt x="311834" y="362199"/>
                  </a:lnTo>
                  <a:lnTo>
                    <a:pt x="339312" y="320738"/>
                  </a:lnTo>
                  <a:lnTo>
                    <a:pt x="364833" y="278048"/>
                  </a:lnTo>
                  <a:lnTo>
                    <a:pt x="388356" y="234200"/>
                  </a:lnTo>
                  <a:lnTo>
                    <a:pt x="409837" y="189261"/>
                  </a:lnTo>
                  <a:lnTo>
                    <a:pt x="429232" y="143303"/>
                  </a:lnTo>
                  <a:lnTo>
                    <a:pt x="446499" y="96393"/>
                  </a:lnTo>
                  <a:lnTo>
                    <a:pt x="461593" y="48602"/>
                  </a:lnTo>
                  <a:lnTo>
                    <a:pt x="474472" y="0"/>
                  </a:lnTo>
                  <a:lnTo>
                    <a:pt x="711707" y="56896"/>
                  </a:lnTo>
                  <a:close/>
                </a:path>
              </a:pathLst>
            </a:custGeom>
            <a:ln w="19049">
              <a:solidFill>
                <a:srgbClr val="D670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3831" y="5004803"/>
              <a:ext cx="1541526" cy="4122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7359" y="5332476"/>
              <a:ext cx="950213" cy="2948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123" y="5568696"/>
              <a:ext cx="204965" cy="23696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5083" y="5568696"/>
              <a:ext cx="1599437" cy="23696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432417" y="5060696"/>
            <a:ext cx="154178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entury Gothic"/>
                <a:cs typeface="Century Gothic"/>
              </a:rPr>
              <a:t>Backward</a:t>
            </a:r>
            <a:r>
              <a:rPr sz="1400" b="1" spc="-65" dirty="0">
                <a:latin typeface="Century Gothic"/>
                <a:cs typeface="Century Gothic"/>
              </a:rPr>
              <a:t> </a:t>
            </a:r>
            <a:r>
              <a:rPr sz="1400" b="1" spc="-20" dirty="0">
                <a:latin typeface="Century Gothic"/>
                <a:cs typeface="Century Gothic"/>
              </a:rPr>
              <a:t>Pass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000" dirty="0">
                <a:latin typeface="Century Gothic"/>
                <a:cs typeface="Century Gothic"/>
              </a:rPr>
              <a:t>For</a:t>
            </a:r>
            <a:r>
              <a:rPr sz="1000" spc="-1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all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layers:</a:t>
            </a:r>
            <a:endParaRPr sz="1000">
              <a:latin typeface="Century Gothic"/>
              <a:cs typeface="Century Gothic"/>
            </a:endParaRPr>
          </a:p>
          <a:p>
            <a:pPr marL="74930" indent="-62865">
              <a:lnSpc>
                <a:spcPct val="100000"/>
              </a:lnSpc>
              <a:spcBef>
                <a:spcPts val="585"/>
              </a:spcBef>
              <a:buSzPct val="87500"/>
              <a:buChar char="•"/>
              <a:tabLst>
                <a:tab pos="75565" algn="l"/>
              </a:tabLst>
            </a:pPr>
            <a:r>
              <a:rPr sz="800" dirty="0">
                <a:latin typeface="Century Gothic"/>
                <a:cs typeface="Century Gothic"/>
              </a:rPr>
              <a:t>evaluate</a:t>
            </a:r>
            <a:r>
              <a:rPr sz="800" spc="-40" dirty="0">
                <a:latin typeface="Century Gothic"/>
                <a:cs typeface="Century Gothic"/>
              </a:rPr>
              <a:t> </a:t>
            </a:r>
            <a:r>
              <a:rPr sz="800" dirty="0">
                <a:latin typeface="Century Gothic"/>
                <a:cs typeface="Century Gothic"/>
              </a:rPr>
              <a:t>parameter</a:t>
            </a:r>
            <a:r>
              <a:rPr sz="800" spc="-55" dirty="0">
                <a:latin typeface="Century Gothic"/>
                <a:cs typeface="Century Gothic"/>
              </a:rPr>
              <a:t> </a:t>
            </a:r>
            <a:r>
              <a:rPr sz="800" spc="-10" dirty="0">
                <a:latin typeface="Century Gothic"/>
                <a:cs typeface="Century Gothic"/>
              </a:rPr>
              <a:t>gradient</a:t>
            </a:r>
            <a:endParaRPr sz="800">
              <a:latin typeface="Century Gothic"/>
              <a:cs typeface="Century Gothic"/>
            </a:endParaRPr>
          </a:p>
          <a:p>
            <a:pPr marL="74930" indent="-62865">
              <a:lnSpc>
                <a:spcPct val="100000"/>
              </a:lnSpc>
              <a:spcBef>
                <a:spcPts val="75"/>
              </a:spcBef>
              <a:buSzPct val="87500"/>
              <a:buChar char="•"/>
              <a:tabLst>
                <a:tab pos="75565" algn="l"/>
              </a:tabLst>
            </a:pPr>
            <a:r>
              <a:rPr sz="800" dirty="0">
                <a:latin typeface="Century Gothic"/>
                <a:cs typeface="Century Gothic"/>
              </a:rPr>
              <a:t>perform</a:t>
            </a:r>
            <a:r>
              <a:rPr sz="800" spc="-35" dirty="0">
                <a:latin typeface="Century Gothic"/>
                <a:cs typeface="Century Gothic"/>
              </a:rPr>
              <a:t> </a:t>
            </a:r>
            <a:r>
              <a:rPr sz="800" spc="-10" dirty="0">
                <a:latin typeface="Century Gothic"/>
                <a:cs typeface="Century Gothic"/>
              </a:rPr>
              <a:t>update</a:t>
            </a:r>
            <a:endParaRPr sz="800">
              <a:latin typeface="Century Gothic"/>
              <a:cs typeface="Century Gothic"/>
            </a:endParaRPr>
          </a:p>
          <a:p>
            <a:pPr marL="74930" indent="-62865">
              <a:lnSpc>
                <a:spcPct val="100000"/>
              </a:lnSpc>
              <a:spcBef>
                <a:spcPts val="70"/>
              </a:spcBef>
              <a:buSzPct val="87500"/>
              <a:buChar char="•"/>
              <a:tabLst>
                <a:tab pos="75565" algn="l"/>
              </a:tabLst>
            </a:pPr>
            <a:r>
              <a:rPr sz="800" dirty="0">
                <a:latin typeface="Century Gothic"/>
                <a:cs typeface="Century Gothic"/>
              </a:rPr>
              <a:t>evaluate</a:t>
            </a:r>
            <a:r>
              <a:rPr sz="800" spc="-25" dirty="0">
                <a:latin typeface="Century Gothic"/>
                <a:cs typeface="Century Gothic"/>
              </a:rPr>
              <a:t> </a:t>
            </a:r>
            <a:r>
              <a:rPr sz="800" dirty="0">
                <a:latin typeface="Century Gothic"/>
                <a:cs typeface="Century Gothic"/>
              </a:rPr>
              <a:t>layer</a:t>
            </a:r>
            <a:r>
              <a:rPr sz="800" spc="-45" dirty="0">
                <a:latin typeface="Century Gothic"/>
                <a:cs typeface="Century Gothic"/>
              </a:rPr>
              <a:t> </a:t>
            </a:r>
            <a:r>
              <a:rPr sz="800" spc="-10" dirty="0">
                <a:latin typeface="Century Gothic"/>
                <a:cs typeface="Century Gothic"/>
              </a:rPr>
              <a:t>gradient</a:t>
            </a:r>
            <a:endParaRPr sz="800">
              <a:latin typeface="Century Gothic"/>
              <a:cs typeface="Century Gothic"/>
            </a:endParaRPr>
          </a:p>
          <a:p>
            <a:pPr marL="74930" indent="-62865">
              <a:lnSpc>
                <a:spcPct val="100000"/>
              </a:lnSpc>
              <a:spcBef>
                <a:spcPts val="75"/>
              </a:spcBef>
              <a:buSzPct val="87500"/>
              <a:buChar char="•"/>
              <a:tabLst>
                <a:tab pos="75565" algn="l"/>
              </a:tabLst>
            </a:pPr>
            <a:r>
              <a:rPr sz="800" dirty="0">
                <a:latin typeface="Century Gothic"/>
                <a:cs typeface="Century Gothic"/>
              </a:rPr>
              <a:t>pass</a:t>
            </a:r>
            <a:r>
              <a:rPr sz="800" spc="-25" dirty="0">
                <a:latin typeface="Century Gothic"/>
                <a:cs typeface="Century Gothic"/>
              </a:rPr>
              <a:t> </a:t>
            </a:r>
            <a:r>
              <a:rPr sz="800" dirty="0">
                <a:latin typeface="Century Gothic"/>
                <a:cs typeface="Century Gothic"/>
              </a:rPr>
              <a:t>layer</a:t>
            </a:r>
            <a:r>
              <a:rPr sz="800" spc="-30" dirty="0">
                <a:latin typeface="Century Gothic"/>
                <a:cs typeface="Century Gothic"/>
              </a:rPr>
              <a:t> </a:t>
            </a:r>
            <a:r>
              <a:rPr sz="800" spc="-10" dirty="0">
                <a:latin typeface="Century Gothic"/>
                <a:cs typeface="Century Gothic"/>
              </a:rPr>
              <a:t>gradient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800210" y="3903726"/>
            <a:ext cx="566420" cy="1198245"/>
            <a:chOff x="8800210" y="3903726"/>
            <a:chExt cx="566420" cy="1198245"/>
          </a:xfrm>
        </p:grpSpPr>
        <p:sp>
          <p:nvSpPr>
            <p:cNvPr id="29" name="object 29"/>
            <p:cNvSpPr/>
            <p:nvPr/>
          </p:nvSpPr>
          <p:spPr>
            <a:xfrm>
              <a:off x="8809735" y="3913251"/>
              <a:ext cx="547370" cy="1179195"/>
            </a:xfrm>
            <a:custGeom>
              <a:avLst/>
              <a:gdLst/>
              <a:ahLst/>
              <a:cxnLst/>
              <a:rect l="l" t="t" r="r" b="b"/>
              <a:pathLst>
                <a:path w="547370" h="1179195">
                  <a:moveTo>
                    <a:pt x="322325" y="0"/>
                  </a:moveTo>
                  <a:lnTo>
                    <a:pt x="0" y="86868"/>
                  </a:lnTo>
                  <a:lnTo>
                    <a:pt x="149860" y="146050"/>
                  </a:lnTo>
                  <a:lnTo>
                    <a:pt x="139734" y="194763"/>
                  </a:lnTo>
                  <a:lnTo>
                    <a:pt x="131483" y="243644"/>
                  </a:lnTo>
                  <a:lnTo>
                    <a:pt x="125098" y="292643"/>
                  </a:lnTo>
                  <a:lnTo>
                    <a:pt x="120568" y="341710"/>
                  </a:lnTo>
                  <a:lnTo>
                    <a:pt x="117885" y="390793"/>
                  </a:lnTo>
                  <a:lnTo>
                    <a:pt x="117038" y="439843"/>
                  </a:lnTo>
                  <a:lnTo>
                    <a:pt x="118018" y="488808"/>
                  </a:lnTo>
                  <a:lnTo>
                    <a:pt x="120816" y="537638"/>
                  </a:lnTo>
                  <a:lnTo>
                    <a:pt x="125421" y="586283"/>
                  </a:lnTo>
                  <a:lnTo>
                    <a:pt x="131825" y="634692"/>
                  </a:lnTo>
                  <a:lnTo>
                    <a:pt x="140017" y="682815"/>
                  </a:lnTo>
                  <a:lnTo>
                    <a:pt x="149988" y="730601"/>
                  </a:lnTo>
                  <a:lnTo>
                    <a:pt x="161729" y="777999"/>
                  </a:lnTo>
                  <a:lnTo>
                    <a:pt x="175230" y="824960"/>
                  </a:lnTo>
                  <a:lnTo>
                    <a:pt x="190481" y="871432"/>
                  </a:lnTo>
                  <a:lnTo>
                    <a:pt x="207472" y="917364"/>
                  </a:lnTo>
                  <a:lnTo>
                    <a:pt x="226195" y="962708"/>
                  </a:lnTo>
                  <a:lnTo>
                    <a:pt x="246639" y="1007411"/>
                  </a:lnTo>
                  <a:lnTo>
                    <a:pt x="268795" y="1051424"/>
                  </a:lnTo>
                  <a:lnTo>
                    <a:pt x="292654" y="1094696"/>
                  </a:lnTo>
                  <a:lnTo>
                    <a:pt x="318205" y="1137176"/>
                  </a:lnTo>
                  <a:lnTo>
                    <a:pt x="345440" y="1178814"/>
                  </a:lnTo>
                  <a:lnTo>
                    <a:pt x="546989" y="1041526"/>
                  </a:lnTo>
                  <a:lnTo>
                    <a:pt x="519727" y="999428"/>
                  </a:lnTo>
                  <a:lnTo>
                    <a:pt x="494564" y="956286"/>
                  </a:lnTo>
                  <a:lnTo>
                    <a:pt x="471516" y="912179"/>
                  </a:lnTo>
                  <a:lnTo>
                    <a:pt x="450600" y="867185"/>
                  </a:lnTo>
                  <a:lnTo>
                    <a:pt x="431831" y="821381"/>
                  </a:lnTo>
                  <a:lnTo>
                    <a:pt x="415226" y="774845"/>
                  </a:lnTo>
                  <a:lnTo>
                    <a:pt x="400801" y="727654"/>
                  </a:lnTo>
                  <a:lnTo>
                    <a:pt x="388572" y="679887"/>
                  </a:lnTo>
                  <a:lnTo>
                    <a:pt x="378554" y="631621"/>
                  </a:lnTo>
                  <a:lnTo>
                    <a:pt x="370765" y="582934"/>
                  </a:lnTo>
                  <a:lnTo>
                    <a:pt x="365220" y="533903"/>
                  </a:lnTo>
                  <a:lnTo>
                    <a:pt x="361936" y="484606"/>
                  </a:lnTo>
                  <a:lnTo>
                    <a:pt x="360928" y="435121"/>
                  </a:lnTo>
                  <a:lnTo>
                    <a:pt x="362212" y="385526"/>
                  </a:lnTo>
                  <a:lnTo>
                    <a:pt x="365806" y="335898"/>
                  </a:lnTo>
                  <a:lnTo>
                    <a:pt x="371724" y="286315"/>
                  </a:lnTo>
                  <a:lnTo>
                    <a:pt x="379984" y="236855"/>
                  </a:lnTo>
                  <a:lnTo>
                    <a:pt x="529463" y="295782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09735" y="3913251"/>
              <a:ext cx="547370" cy="1179195"/>
            </a:xfrm>
            <a:custGeom>
              <a:avLst/>
              <a:gdLst/>
              <a:ahLst/>
              <a:cxnLst/>
              <a:rect l="l" t="t" r="r" b="b"/>
              <a:pathLst>
                <a:path w="547370" h="1179195">
                  <a:moveTo>
                    <a:pt x="345440" y="1178814"/>
                  </a:moveTo>
                  <a:lnTo>
                    <a:pt x="318205" y="1137176"/>
                  </a:lnTo>
                  <a:lnTo>
                    <a:pt x="292654" y="1094696"/>
                  </a:lnTo>
                  <a:lnTo>
                    <a:pt x="268795" y="1051424"/>
                  </a:lnTo>
                  <a:lnTo>
                    <a:pt x="246639" y="1007411"/>
                  </a:lnTo>
                  <a:lnTo>
                    <a:pt x="226195" y="962708"/>
                  </a:lnTo>
                  <a:lnTo>
                    <a:pt x="207472" y="917364"/>
                  </a:lnTo>
                  <a:lnTo>
                    <a:pt x="190481" y="871432"/>
                  </a:lnTo>
                  <a:lnTo>
                    <a:pt x="175230" y="824960"/>
                  </a:lnTo>
                  <a:lnTo>
                    <a:pt x="161729" y="777999"/>
                  </a:lnTo>
                  <a:lnTo>
                    <a:pt x="149988" y="730601"/>
                  </a:lnTo>
                  <a:lnTo>
                    <a:pt x="140017" y="682815"/>
                  </a:lnTo>
                  <a:lnTo>
                    <a:pt x="131825" y="634692"/>
                  </a:lnTo>
                  <a:lnTo>
                    <a:pt x="125421" y="586283"/>
                  </a:lnTo>
                  <a:lnTo>
                    <a:pt x="120816" y="537638"/>
                  </a:lnTo>
                  <a:lnTo>
                    <a:pt x="118018" y="488808"/>
                  </a:lnTo>
                  <a:lnTo>
                    <a:pt x="117038" y="439843"/>
                  </a:lnTo>
                  <a:lnTo>
                    <a:pt x="117885" y="390793"/>
                  </a:lnTo>
                  <a:lnTo>
                    <a:pt x="120568" y="341710"/>
                  </a:lnTo>
                  <a:lnTo>
                    <a:pt x="125098" y="292643"/>
                  </a:lnTo>
                  <a:lnTo>
                    <a:pt x="131483" y="243644"/>
                  </a:lnTo>
                  <a:lnTo>
                    <a:pt x="139734" y="194763"/>
                  </a:lnTo>
                  <a:lnTo>
                    <a:pt x="149860" y="146050"/>
                  </a:lnTo>
                  <a:lnTo>
                    <a:pt x="0" y="86868"/>
                  </a:lnTo>
                  <a:lnTo>
                    <a:pt x="322325" y="0"/>
                  </a:lnTo>
                  <a:lnTo>
                    <a:pt x="529463" y="295782"/>
                  </a:lnTo>
                  <a:lnTo>
                    <a:pt x="379984" y="236855"/>
                  </a:lnTo>
                  <a:lnTo>
                    <a:pt x="371724" y="286315"/>
                  </a:lnTo>
                  <a:lnTo>
                    <a:pt x="365806" y="335898"/>
                  </a:lnTo>
                  <a:lnTo>
                    <a:pt x="362212" y="385526"/>
                  </a:lnTo>
                  <a:lnTo>
                    <a:pt x="360928" y="435121"/>
                  </a:lnTo>
                  <a:lnTo>
                    <a:pt x="361936" y="484606"/>
                  </a:lnTo>
                  <a:lnTo>
                    <a:pt x="365220" y="533903"/>
                  </a:lnTo>
                  <a:lnTo>
                    <a:pt x="370765" y="582934"/>
                  </a:lnTo>
                  <a:lnTo>
                    <a:pt x="378554" y="631621"/>
                  </a:lnTo>
                  <a:lnTo>
                    <a:pt x="388572" y="679887"/>
                  </a:lnTo>
                  <a:lnTo>
                    <a:pt x="400801" y="727654"/>
                  </a:lnTo>
                  <a:lnTo>
                    <a:pt x="415226" y="774845"/>
                  </a:lnTo>
                  <a:lnTo>
                    <a:pt x="431831" y="821381"/>
                  </a:lnTo>
                  <a:lnTo>
                    <a:pt x="450600" y="867185"/>
                  </a:lnTo>
                  <a:lnTo>
                    <a:pt x="471516" y="912179"/>
                  </a:lnTo>
                  <a:lnTo>
                    <a:pt x="494564" y="956286"/>
                  </a:lnTo>
                  <a:lnTo>
                    <a:pt x="519727" y="999428"/>
                  </a:lnTo>
                  <a:lnTo>
                    <a:pt x="546989" y="1041526"/>
                  </a:lnTo>
                  <a:lnTo>
                    <a:pt x="345440" y="1178814"/>
                  </a:lnTo>
                  <a:close/>
                </a:path>
              </a:pathLst>
            </a:custGeom>
            <a:ln w="19050">
              <a:solidFill>
                <a:srgbClr val="D670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611616" y="3613150"/>
            <a:ext cx="11614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entury Gothic"/>
                <a:cs typeface="Century Gothic"/>
              </a:rPr>
              <a:t>Take</a:t>
            </a:r>
            <a:r>
              <a:rPr sz="1400" b="1" spc="-10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a</a:t>
            </a:r>
            <a:r>
              <a:rPr sz="1400" b="1" spc="-5" dirty="0">
                <a:latin typeface="Century Gothic"/>
                <a:cs typeface="Century Gothic"/>
              </a:rPr>
              <a:t> </a:t>
            </a:r>
            <a:r>
              <a:rPr sz="1400" b="1" spc="-20" dirty="0">
                <a:latin typeface="Century Gothic"/>
                <a:cs typeface="Century Gothic"/>
              </a:rPr>
              <a:t>batch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341739" y="2947035"/>
            <a:ext cx="1558925" cy="633730"/>
            <a:chOff x="9341739" y="2947035"/>
            <a:chExt cx="1558925" cy="633730"/>
          </a:xfrm>
        </p:grpSpPr>
        <p:sp>
          <p:nvSpPr>
            <p:cNvPr id="33" name="object 33"/>
            <p:cNvSpPr/>
            <p:nvPr/>
          </p:nvSpPr>
          <p:spPr>
            <a:xfrm>
              <a:off x="9351264" y="2956560"/>
              <a:ext cx="1539875" cy="614680"/>
            </a:xfrm>
            <a:custGeom>
              <a:avLst/>
              <a:gdLst/>
              <a:ahLst/>
              <a:cxnLst/>
              <a:rect l="l" t="t" r="r" b="b"/>
              <a:pathLst>
                <a:path w="1539875" h="614679">
                  <a:moveTo>
                    <a:pt x="1501647" y="0"/>
                  </a:moveTo>
                  <a:lnTo>
                    <a:pt x="1420876" y="139318"/>
                  </a:lnTo>
                  <a:lnTo>
                    <a:pt x="1374572" y="122136"/>
                  </a:lnTo>
                  <a:lnTo>
                    <a:pt x="1327919" y="106779"/>
                  </a:lnTo>
                  <a:lnTo>
                    <a:pt x="1280964" y="93235"/>
                  </a:lnTo>
                  <a:lnTo>
                    <a:pt x="1233754" y="81495"/>
                  </a:lnTo>
                  <a:lnTo>
                    <a:pt x="1186337" y="71549"/>
                  </a:lnTo>
                  <a:lnTo>
                    <a:pt x="1138758" y="63386"/>
                  </a:lnTo>
                  <a:lnTo>
                    <a:pt x="1091066" y="56997"/>
                  </a:lnTo>
                  <a:lnTo>
                    <a:pt x="1043308" y="52371"/>
                  </a:lnTo>
                  <a:lnTo>
                    <a:pt x="995532" y="49499"/>
                  </a:lnTo>
                  <a:lnTo>
                    <a:pt x="947783" y="48369"/>
                  </a:lnTo>
                  <a:lnTo>
                    <a:pt x="900110" y="48972"/>
                  </a:lnTo>
                  <a:lnTo>
                    <a:pt x="852559" y="51299"/>
                  </a:lnTo>
                  <a:lnTo>
                    <a:pt x="805178" y="55337"/>
                  </a:lnTo>
                  <a:lnTo>
                    <a:pt x="758014" y="61079"/>
                  </a:lnTo>
                  <a:lnTo>
                    <a:pt x="711115" y="68512"/>
                  </a:lnTo>
                  <a:lnTo>
                    <a:pt x="664527" y="77628"/>
                  </a:lnTo>
                  <a:lnTo>
                    <a:pt x="618298" y="88416"/>
                  </a:lnTo>
                  <a:lnTo>
                    <a:pt x="572474" y="100866"/>
                  </a:lnTo>
                  <a:lnTo>
                    <a:pt x="527104" y="114968"/>
                  </a:lnTo>
                  <a:lnTo>
                    <a:pt x="482234" y="130711"/>
                  </a:lnTo>
                  <a:lnTo>
                    <a:pt x="437911" y="148086"/>
                  </a:lnTo>
                  <a:lnTo>
                    <a:pt x="394184" y="167083"/>
                  </a:lnTo>
                  <a:lnTo>
                    <a:pt x="351098" y="187690"/>
                  </a:lnTo>
                  <a:lnTo>
                    <a:pt x="308701" y="209899"/>
                  </a:lnTo>
                  <a:lnTo>
                    <a:pt x="267040" y="233698"/>
                  </a:lnTo>
                  <a:lnTo>
                    <a:pt x="226163" y="259079"/>
                  </a:lnTo>
                  <a:lnTo>
                    <a:pt x="186117" y="286030"/>
                  </a:lnTo>
                  <a:lnTo>
                    <a:pt x="146949" y="314542"/>
                  </a:lnTo>
                  <a:lnTo>
                    <a:pt x="108706" y="344604"/>
                  </a:lnTo>
                  <a:lnTo>
                    <a:pt x="71435" y="376206"/>
                  </a:lnTo>
                  <a:lnTo>
                    <a:pt x="35184" y="409339"/>
                  </a:lnTo>
                  <a:lnTo>
                    <a:pt x="0" y="443991"/>
                  </a:lnTo>
                  <a:lnTo>
                    <a:pt x="174370" y="614552"/>
                  </a:lnTo>
                  <a:lnTo>
                    <a:pt x="210036" y="579743"/>
                  </a:lnTo>
                  <a:lnTo>
                    <a:pt x="247033" y="546832"/>
                  </a:lnTo>
                  <a:lnTo>
                    <a:pt x="285288" y="515836"/>
                  </a:lnTo>
                  <a:lnTo>
                    <a:pt x="324727" y="486773"/>
                  </a:lnTo>
                  <a:lnTo>
                    <a:pt x="365278" y="459660"/>
                  </a:lnTo>
                  <a:lnTo>
                    <a:pt x="406866" y="434514"/>
                  </a:lnTo>
                  <a:lnTo>
                    <a:pt x="449419" y="411353"/>
                  </a:lnTo>
                  <a:lnTo>
                    <a:pt x="492863" y="390192"/>
                  </a:lnTo>
                  <a:lnTo>
                    <a:pt x="537124" y="371050"/>
                  </a:lnTo>
                  <a:lnTo>
                    <a:pt x="582130" y="353944"/>
                  </a:lnTo>
                  <a:lnTo>
                    <a:pt x="627807" y="338891"/>
                  </a:lnTo>
                  <a:lnTo>
                    <a:pt x="674081" y="325908"/>
                  </a:lnTo>
                  <a:lnTo>
                    <a:pt x="720880" y="315012"/>
                  </a:lnTo>
                  <a:lnTo>
                    <a:pt x="768130" y="306221"/>
                  </a:lnTo>
                  <a:lnTo>
                    <a:pt x="815758" y="299551"/>
                  </a:lnTo>
                  <a:lnTo>
                    <a:pt x="863690" y="295020"/>
                  </a:lnTo>
                  <a:lnTo>
                    <a:pt x="911853" y="292644"/>
                  </a:lnTo>
                  <a:lnTo>
                    <a:pt x="960174" y="292442"/>
                  </a:lnTo>
                  <a:lnTo>
                    <a:pt x="1008578" y="294430"/>
                  </a:lnTo>
                  <a:lnTo>
                    <a:pt x="1056994" y="298625"/>
                  </a:lnTo>
                  <a:lnTo>
                    <a:pt x="1105347" y="305045"/>
                  </a:lnTo>
                  <a:lnTo>
                    <a:pt x="1153565" y="313707"/>
                  </a:lnTo>
                  <a:lnTo>
                    <a:pt x="1201573" y="324627"/>
                  </a:lnTo>
                  <a:lnTo>
                    <a:pt x="1249299" y="337824"/>
                  </a:lnTo>
                  <a:lnTo>
                    <a:pt x="1296669" y="353313"/>
                  </a:lnTo>
                  <a:lnTo>
                    <a:pt x="1215897" y="492251"/>
                  </a:lnTo>
                  <a:lnTo>
                    <a:pt x="1539493" y="331597"/>
                  </a:lnTo>
                  <a:lnTo>
                    <a:pt x="1501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351264" y="2956560"/>
              <a:ext cx="1539875" cy="614680"/>
            </a:xfrm>
            <a:custGeom>
              <a:avLst/>
              <a:gdLst/>
              <a:ahLst/>
              <a:cxnLst/>
              <a:rect l="l" t="t" r="r" b="b"/>
              <a:pathLst>
                <a:path w="1539875" h="614679">
                  <a:moveTo>
                    <a:pt x="0" y="443991"/>
                  </a:moveTo>
                  <a:lnTo>
                    <a:pt x="35184" y="409339"/>
                  </a:lnTo>
                  <a:lnTo>
                    <a:pt x="71435" y="376206"/>
                  </a:lnTo>
                  <a:lnTo>
                    <a:pt x="108706" y="344604"/>
                  </a:lnTo>
                  <a:lnTo>
                    <a:pt x="146949" y="314542"/>
                  </a:lnTo>
                  <a:lnTo>
                    <a:pt x="186117" y="286030"/>
                  </a:lnTo>
                  <a:lnTo>
                    <a:pt x="226163" y="259079"/>
                  </a:lnTo>
                  <a:lnTo>
                    <a:pt x="267040" y="233698"/>
                  </a:lnTo>
                  <a:lnTo>
                    <a:pt x="308701" y="209899"/>
                  </a:lnTo>
                  <a:lnTo>
                    <a:pt x="351098" y="187690"/>
                  </a:lnTo>
                  <a:lnTo>
                    <a:pt x="394184" y="167083"/>
                  </a:lnTo>
                  <a:lnTo>
                    <a:pt x="437911" y="148086"/>
                  </a:lnTo>
                  <a:lnTo>
                    <a:pt x="482234" y="130711"/>
                  </a:lnTo>
                  <a:lnTo>
                    <a:pt x="527104" y="114968"/>
                  </a:lnTo>
                  <a:lnTo>
                    <a:pt x="572474" y="100866"/>
                  </a:lnTo>
                  <a:lnTo>
                    <a:pt x="618298" y="88416"/>
                  </a:lnTo>
                  <a:lnTo>
                    <a:pt x="664527" y="77628"/>
                  </a:lnTo>
                  <a:lnTo>
                    <a:pt x="711115" y="68512"/>
                  </a:lnTo>
                  <a:lnTo>
                    <a:pt x="758014" y="61079"/>
                  </a:lnTo>
                  <a:lnTo>
                    <a:pt x="805178" y="55337"/>
                  </a:lnTo>
                  <a:lnTo>
                    <a:pt x="852559" y="51299"/>
                  </a:lnTo>
                  <a:lnTo>
                    <a:pt x="900110" y="48972"/>
                  </a:lnTo>
                  <a:lnTo>
                    <a:pt x="947783" y="48369"/>
                  </a:lnTo>
                  <a:lnTo>
                    <a:pt x="995532" y="49499"/>
                  </a:lnTo>
                  <a:lnTo>
                    <a:pt x="1043308" y="52371"/>
                  </a:lnTo>
                  <a:lnTo>
                    <a:pt x="1091066" y="56997"/>
                  </a:lnTo>
                  <a:lnTo>
                    <a:pt x="1138758" y="63386"/>
                  </a:lnTo>
                  <a:lnTo>
                    <a:pt x="1186337" y="71549"/>
                  </a:lnTo>
                  <a:lnTo>
                    <a:pt x="1233754" y="81495"/>
                  </a:lnTo>
                  <a:lnTo>
                    <a:pt x="1280964" y="93235"/>
                  </a:lnTo>
                  <a:lnTo>
                    <a:pt x="1327919" y="106779"/>
                  </a:lnTo>
                  <a:lnTo>
                    <a:pt x="1374572" y="122136"/>
                  </a:lnTo>
                  <a:lnTo>
                    <a:pt x="1420876" y="139318"/>
                  </a:lnTo>
                  <a:lnTo>
                    <a:pt x="1501647" y="0"/>
                  </a:lnTo>
                  <a:lnTo>
                    <a:pt x="1539493" y="331597"/>
                  </a:lnTo>
                  <a:lnTo>
                    <a:pt x="1215897" y="492251"/>
                  </a:lnTo>
                  <a:lnTo>
                    <a:pt x="1296669" y="353313"/>
                  </a:lnTo>
                  <a:lnTo>
                    <a:pt x="1249299" y="337824"/>
                  </a:lnTo>
                  <a:lnTo>
                    <a:pt x="1201573" y="324627"/>
                  </a:lnTo>
                  <a:lnTo>
                    <a:pt x="1153565" y="313707"/>
                  </a:lnTo>
                  <a:lnTo>
                    <a:pt x="1105347" y="305045"/>
                  </a:lnTo>
                  <a:lnTo>
                    <a:pt x="1056994" y="298625"/>
                  </a:lnTo>
                  <a:lnTo>
                    <a:pt x="1008578" y="294430"/>
                  </a:lnTo>
                  <a:lnTo>
                    <a:pt x="960174" y="292442"/>
                  </a:lnTo>
                  <a:lnTo>
                    <a:pt x="911853" y="292644"/>
                  </a:lnTo>
                  <a:lnTo>
                    <a:pt x="863690" y="295020"/>
                  </a:lnTo>
                  <a:lnTo>
                    <a:pt x="815758" y="299551"/>
                  </a:lnTo>
                  <a:lnTo>
                    <a:pt x="768130" y="306221"/>
                  </a:lnTo>
                  <a:lnTo>
                    <a:pt x="720880" y="315012"/>
                  </a:lnTo>
                  <a:lnTo>
                    <a:pt x="674081" y="325908"/>
                  </a:lnTo>
                  <a:lnTo>
                    <a:pt x="627807" y="338891"/>
                  </a:lnTo>
                  <a:lnTo>
                    <a:pt x="582130" y="353944"/>
                  </a:lnTo>
                  <a:lnTo>
                    <a:pt x="537124" y="371050"/>
                  </a:lnTo>
                  <a:lnTo>
                    <a:pt x="492863" y="390192"/>
                  </a:lnTo>
                  <a:lnTo>
                    <a:pt x="449419" y="411353"/>
                  </a:lnTo>
                  <a:lnTo>
                    <a:pt x="406866" y="434514"/>
                  </a:lnTo>
                  <a:lnTo>
                    <a:pt x="365278" y="459660"/>
                  </a:lnTo>
                  <a:lnTo>
                    <a:pt x="324727" y="486773"/>
                  </a:lnTo>
                  <a:lnTo>
                    <a:pt x="285288" y="515836"/>
                  </a:lnTo>
                  <a:lnTo>
                    <a:pt x="247033" y="546832"/>
                  </a:lnTo>
                  <a:lnTo>
                    <a:pt x="210036" y="579743"/>
                  </a:lnTo>
                  <a:lnTo>
                    <a:pt x="174370" y="614552"/>
                  </a:lnTo>
                  <a:lnTo>
                    <a:pt x="0" y="443991"/>
                  </a:lnTo>
                  <a:close/>
                </a:path>
              </a:pathLst>
            </a:custGeom>
            <a:ln w="19050">
              <a:solidFill>
                <a:srgbClr val="D670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945116" y="4234053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entury Gothic"/>
                <a:cs typeface="Century Gothic"/>
              </a:rPr>
              <a:t>STEP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73010" y="2283663"/>
            <a:ext cx="1056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entury Gothic"/>
                <a:cs typeface="Century Gothic"/>
              </a:rPr>
              <a:t>EPOCH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D64EF0C7-62D3-017B-CC89-3B54ACE4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Loop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4F247105-8DE3-709C-8F16-AB898F21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Loop in </a:t>
            </a:r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F8731-FA3B-8031-CB08-35A3C4AE38AE}"/>
              </a:ext>
            </a:extLst>
          </p:cNvPr>
          <p:cNvSpPr txBox="1"/>
          <p:nvPr/>
        </p:nvSpPr>
        <p:spPr>
          <a:xfrm>
            <a:off x="990600" y="1752600"/>
            <a:ext cx="7208194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numEpoch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use_cuda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Dataset loaders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utils.getMNISTdataset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Generate a summary writer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writer =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misc.createTensorBoardWriter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'./results/p02/'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net.name + 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optimiser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torch.optim.SGD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net.parameters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where training/testing will take place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device =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torch.device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use_cuda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"Launching training on: 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device)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Send model to device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net = net.to(device)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 for `</a:t>
            </a:r>
            <a:r>
              <a:rPr lang="en-GB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numEpoch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` epochs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n_iter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used as batch id for </a:t>
            </a:r>
            <a:r>
              <a:rPr lang="en-GB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visualisations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numEpoch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n_iter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train(net, device,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writer,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epoch,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n_iter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Evaluate on test set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test(net, device,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writer)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4EBF09-7AEE-DF0E-27B1-1D189B2AD604}"/>
              </a:ext>
            </a:extLst>
          </p:cNvPr>
          <p:cNvCxnSpPr/>
          <p:nvPr/>
        </p:nvCxnSpPr>
        <p:spPr>
          <a:xfrm flipH="1">
            <a:off x="6934200" y="4343400"/>
            <a:ext cx="1264594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7CCC24-29A8-C678-6F07-A44AE38B735A}"/>
              </a:ext>
            </a:extLst>
          </p:cNvPr>
          <p:cNvSpPr txBox="1"/>
          <p:nvPr/>
        </p:nvSpPr>
        <p:spPr>
          <a:xfrm>
            <a:off x="8596648" y="38100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loop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4F247105-8DE3-709C-8F16-AB898F21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Loop in </a:t>
            </a:r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B1DDC-0BB5-4522-8CD7-99F59443DD54}"/>
              </a:ext>
            </a:extLst>
          </p:cNvPr>
          <p:cNvSpPr txBox="1"/>
          <p:nvPr/>
        </p:nvSpPr>
        <p:spPr>
          <a:xfrm>
            <a:off x="914400" y="1676400"/>
            <a:ext cx="1057199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train_loader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optimiser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n_iter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vizStep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logStep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model.train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b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every mini-batch containing </a:t>
            </a:r>
            <a:r>
              <a:rPr lang="en-GB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images...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train_loader.dataset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'Train Epoch #'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(epoch))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t: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, (data, target)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train_loader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inputs, labels = data.to(device), target.to(device)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zero gradients from previous step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optimiser.zero_grad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executes the forward() method in the model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outputs = model(inputs)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compute loss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loss =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model.criterion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(outputs, labels)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backward pass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loss.backward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evaluate trainable parameters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optimiser.step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n_iter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inputs.shape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23F305-BC60-5E1C-4202-A378C5FE9A58}"/>
              </a:ext>
            </a:extLst>
          </p:cNvPr>
          <p:cNvCxnSpPr>
            <a:cxnSpLocks/>
          </p:cNvCxnSpPr>
          <p:nvPr/>
        </p:nvCxnSpPr>
        <p:spPr>
          <a:xfrm flipH="1">
            <a:off x="5257800" y="5105400"/>
            <a:ext cx="1981200" cy="30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FC9C7C-AC95-9CD6-386D-4230FB2CD14A}"/>
              </a:ext>
            </a:extLst>
          </p:cNvPr>
          <p:cNvSpPr txBox="1"/>
          <p:nvPr/>
        </p:nvSpPr>
        <p:spPr>
          <a:xfrm>
            <a:off x="7772400" y="4753137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Parameter update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43F14C-897A-D3B4-7E6E-31518722B9ED}"/>
              </a:ext>
            </a:extLst>
          </p:cNvPr>
          <p:cNvCxnSpPr>
            <a:cxnSpLocks/>
          </p:cNvCxnSpPr>
          <p:nvPr/>
        </p:nvCxnSpPr>
        <p:spPr>
          <a:xfrm flipH="1">
            <a:off x="5220237" y="4106806"/>
            <a:ext cx="1942563" cy="657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90CE8D-A328-F903-B88C-A4961A6A8BED}"/>
              </a:ext>
            </a:extLst>
          </p:cNvPr>
          <p:cNvSpPr txBox="1"/>
          <p:nvPr/>
        </p:nvSpPr>
        <p:spPr>
          <a:xfrm>
            <a:off x="7467600" y="365950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Gradient computation</a:t>
            </a:r>
          </a:p>
        </p:txBody>
      </p:sp>
    </p:spTree>
    <p:extLst>
      <p:ext uri="{BB962C8B-B14F-4D97-AF65-F5344CB8AC3E}">
        <p14:creationId xmlns:p14="http://schemas.microsoft.com/office/powerpoint/2010/main" val="52668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1905000"/>
            <a:ext cx="6657975" cy="3114314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05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Training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data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endParaRPr sz="2400" dirty="0">
              <a:latin typeface="Century Gothic"/>
              <a:cs typeface="Century Gothic"/>
            </a:endParaRPr>
          </a:p>
          <a:p>
            <a:pPr marL="354965" indent="-342900">
              <a:lnSpc>
                <a:spcPct val="100000"/>
              </a:lnSpc>
              <a:spcBef>
                <a:spcPts val="710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Loss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function</a:t>
            </a:r>
            <a:endParaRPr lang="en-GB" sz="2400" dirty="0">
              <a:latin typeface="Century Gothic"/>
              <a:cs typeface="Century Gothic"/>
            </a:endParaRPr>
          </a:p>
          <a:p>
            <a:pPr marL="354965" indent="-342900">
              <a:spcBef>
                <a:spcPts val="710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The training loop</a:t>
            </a:r>
          </a:p>
          <a:p>
            <a:pPr marL="812165" lvl="1" indent="-342900">
              <a:spcBef>
                <a:spcPts val="710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Model update</a:t>
            </a:r>
          </a:p>
          <a:p>
            <a:pPr marL="1269365" lvl="2" indent="-342900">
              <a:spcBef>
                <a:spcPts val="710"/>
              </a:spcBef>
              <a:buFont typeface="Wingdings" panose="05000000000000000000" pitchFamily="2" charset="2"/>
              <a:buChar char="ü"/>
              <a:tabLst>
                <a:tab pos="2419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Gradient descent</a:t>
            </a:r>
          </a:p>
          <a:p>
            <a:pPr marL="698500" lvl="1" indent="-229235">
              <a:spcBef>
                <a:spcPts val="71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Backward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pass </a:t>
            </a:r>
            <a:endParaRPr lang="en-GB" sz="2400" dirty="0">
              <a:latin typeface="Century Gothic"/>
              <a:cs typeface="Century Gothic"/>
            </a:endParaRPr>
          </a:p>
          <a:p>
            <a:pPr marL="1155700" lvl="2" indent="-229235">
              <a:spcBef>
                <a:spcPts val="26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Century Gothic"/>
                <a:cs typeface="Century Gothic"/>
              </a:rPr>
              <a:t>Computing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gradients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8657D00-0480-8454-ACC2-979D1C9C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Today</a:t>
            </a:r>
          </a:p>
        </p:txBody>
      </p:sp>
    </p:spTree>
    <p:extLst>
      <p:ext uri="{BB962C8B-B14F-4D97-AF65-F5344CB8AC3E}">
        <p14:creationId xmlns:p14="http://schemas.microsoft.com/office/powerpoint/2010/main" val="762767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30616" y="2895600"/>
            <a:ext cx="9930765" cy="3366306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54000" marR="17780" indent="-229235">
              <a:lnSpc>
                <a:spcPts val="3020"/>
              </a:lnSpc>
              <a:spcBef>
                <a:spcPts val="370"/>
              </a:spcBef>
              <a:buFont typeface="Arial"/>
              <a:buChar char="•"/>
              <a:tabLst>
                <a:tab pos="2546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solidFill>
                  <a:srgbClr val="006FC0"/>
                </a:solidFill>
                <a:latin typeface="Century Gothic"/>
                <a:cs typeface="Century Gothic"/>
              </a:rPr>
              <a:t>targets</a:t>
            </a:r>
            <a:r>
              <a:rPr sz="2800" spc="-60" dirty="0">
                <a:solidFill>
                  <a:srgbClr val="006FC0"/>
                </a:solidFill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depend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on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data</a:t>
            </a:r>
            <a:r>
              <a:rPr sz="2800" b="1" spc="-6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labels</a:t>
            </a:r>
            <a:r>
              <a:rPr sz="2800" b="1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while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entury Gothic"/>
                <a:cs typeface="Century Gothic"/>
              </a:rPr>
              <a:t>predictions </a:t>
            </a:r>
            <a:r>
              <a:rPr sz="2800" dirty="0">
                <a:latin typeface="Century Gothic"/>
                <a:cs typeface="Century Gothic"/>
              </a:rPr>
              <a:t>depend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on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b="1" dirty="0">
                <a:solidFill>
                  <a:srgbClr val="92D050"/>
                </a:solidFill>
                <a:latin typeface="Century Gothic"/>
                <a:cs typeface="Century Gothic"/>
              </a:rPr>
              <a:t>data</a:t>
            </a:r>
            <a:r>
              <a:rPr sz="2800" b="1" spc="-70" dirty="0">
                <a:solidFill>
                  <a:srgbClr val="92D050"/>
                </a:solidFill>
                <a:latin typeface="Century Gothic"/>
                <a:cs typeface="Century Gothic"/>
              </a:rPr>
              <a:t> </a:t>
            </a:r>
            <a:r>
              <a:rPr sz="2800" b="1" dirty="0">
                <a:solidFill>
                  <a:srgbClr val="92D050"/>
                </a:solidFill>
                <a:latin typeface="Century Gothic"/>
                <a:cs typeface="Century Gothic"/>
              </a:rPr>
              <a:t>inputs</a:t>
            </a:r>
            <a:r>
              <a:rPr sz="2800" b="1" spc="-75" dirty="0">
                <a:solidFill>
                  <a:srgbClr val="92D050"/>
                </a:solidFill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and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model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Century Gothic"/>
                <a:cs typeface="Century Gothic"/>
              </a:rPr>
              <a:t>parameters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711200" lvl="1" indent="-22923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711835" algn="l"/>
              </a:tabLst>
            </a:pPr>
            <a:r>
              <a:rPr sz="2400" dirty="0">
                <a:latin typeface="Century Gothic"/>
                <a:cs typeface="Century Gothic"/>
              </a:rPr>
              <a:t>Data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hyperparameters are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considered</a:t>
            </a:r>
            <a:r>
              <a:rPr sz="2400" spc="-10" dirty="0">
                <a:latin typeface="Century Gothic"/>
                <a:cs typeface="Century Gothic"/>
              </a:rPr>
              <a:t> constants.</a:t>
            </a:r>
            <a:endParaRPr sz="2400" dirty="0">
              <a:latin typeface="Century Gothic"/>
              <a:cs typeface="Century Gothic"/>
            </a:endParaRPr>
          </a:p>
          <a:p>
            <a:pPr marL="7112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711835" algn="l"/>
              </a:tabLst>
            </a:pPr>
            <a:r>
              <a:rPr sz="2400" dirty="0">
                <a:latin typeface="Century Gothic"/>
                <a:cs typeface="Century Gothic"/>
              </a:rPr>
              <a:t>Gradients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are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computed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only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for trainable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parameters.</a:t>
            </a:r>
            <a:endParaRPr sz="2400" dirty="0">
              <a:latin typeface="Century Gothic"/>
              <a:cs typeface="Century Gothic"/>
            </a:endParaRPr>
          </a:p>
          <a:p>
            <a:pPr marL="254000" indent="-229235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54635" algn="l"/>
              </a:tabLst>
            </a:pPr>
            <a:r>
              <a:rPr sz="2800" dirty="0">
                <a:latin typeface="Century Gothic"/>
                <a:cs typeface="Century Gothic"/>
              </a:rPr>
              <a:t>Thus,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each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gradient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evaluation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</a:t>
            </a:r>
            <a:r>
              <a:rPr sz="2800" spc="-10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based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on:</a:t>
            </a:r>
            <a:endParaRPr sz="2800" dirty="0">
              <a:latin typeface="Century Gothic"/>
              <a:cs typeface="Century Gothic"/>
            </a:endParaRPr>
          </a:p>
          <a:p>
            <a:pPr marL="7112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711835" algn="l"/>
              </a:tabLst>
            </a:pP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functional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form</a:t>
            </a:r>
            <a:r>
              <a:rPr sz="2400" b="1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equation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endParaRPr lang="en-GB" sz="2400" spc="-35" dirty="0">
              <a:latin typeface="Century Gothic"/>
              <a:cs typeface="Century Gothic"/>
            </a:endParaRPr>
          </a:p>
          <a:p>
            <a:pPr marL="7112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711835" algn="l"/>
              </a:tabLst>
            </a:pPr>
            <a:r>
              <a:rPr lang="en-US" sz="2400" dirty="0">
                <a:latin typeface="Century Gothic"/>
                <a:cs typeface="Century Gothic"/>
              </a:rPr>
              <a:t>The</a:t>
            </a:r>
            <a:r>
              <a:rPr lang="en-US" sz="2400" spc="5" dirty="0">
                <a:latin typeface="Century Gothic"/>
                <a:cs typeface="Century Gothic"/>
              </a:rPr>
              <a:t> </a:t>
            </a:r>
            <a:r>
              <a:rPr lang="en-US" sz="2400" b="1" dirty="0">
                <a:latin typeface="Century Gothic"/>
                <a:cs typeface="Century Gothic"/>
              </a:rPr>
              <a:t>train set</a:t>
            </a:r>
            <a:r>
              <a:rPr lang="en-US" sz="2400" b="1" spc="-5" dirty="0">
                <a:latin typeface="Century Gothic"/>
                <a:cs typeface="Century Gothic"/>
              </a:rPr>
              <a:t> </a:t>
            </a:r>
            <a:r>
              <a:rPr lang="en-US" sz="2400" dirty="0">
                <a:solidFill>
                  <a:srgbClr val="006FC0"/>
                </a:solidFill>
                <a:latin typeface="Century Gothic"/>
                <a:cs typeface="Century Gothic"/>
              </a:rPr>
              <a:t>targets</a:t>
            </a:r>
            <a:r>
              <a:rPr lang="en-US" sz="2400" spc="5" dirty="0">
                <a:solidFill>
                  <a:srgbClr val="006FC0"/>
                </a:solidFill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used</a:t>
            </a:r>
            <a:r>
              <a:rPr lang="en-US" sz="2400" spc="5" dirty="0">
                <a:latin typeface="Century Gothic"/>
                <a:cs typeface="Century Gothic"/>
              </a:rPr>
              <a:t> </a:t>
            </a:r>
          </a:p>
          <a:p>
            <a:pPr marL="7112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711835" algn="l"/>
              </a:tabLst>
            </a:pPr>
            <a:r>
              <a:rPr sz="2400" dirty="0">
                <a:latin typeface="Century Gothic"/>
                <a:cs typeface="Century Gothic"/>
              </a:rPr>
              <a:t>The </a:t>
            </a:r>
            <a:r>
              <a:rPr sz="2400" b="1" dirty="0">
                <a:latin typeface="Century Gothic"/>
                <a:cs typeface="Century Gothic"/>
              </a:rPr>
              <a:t>values</a:t>
            </a:r>
            <a:r>
              <a:rPr sz="2400" b="1" spc="-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of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the</a:t>
            </a:r>
            <a:r>
              <a:rPr sz="2400" b="1" spc="-1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trainable parameters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59E05D6-52C2-B1AA-1534-CC1195A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821469-61F6-4E56-6180-0708B2B8A321}"/>
                  </a:ext>
                </a:extLst>
              </p:cNvPr>
              <p:cNvSpPr txBox="1"/>
              <p:nvPr/>
            </p:nvSpPr>
            <p:spPr>
              <a:xfrm>
                <a:off x="3810000" y="1752600"/>
                <a:ext cx="426720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821469-61F6-4E56-6180-0708B2B8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752600"/>
                <a:ext cx="4267200" cy="896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022502" y="3013963"/>
            <a:ext cx="8169909" cy="1149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051935" algn="l"/>
              </a:tabLst>
            </a:pPr>
            <a:r>
              <a:rPr sz="2800" dirty="0">
                <a:latin typeface="Century Gothic"/>
                <a:cs typeface="Century Gothic"/>
              </a:rPr>
              <a:t>(Partial)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derivative</a:t>
            </a:r>
            <a:r>
              <a:rPr lang="en-GB" sz="2800" spc="-1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defined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as:</a:t>
            </a:r>
            <a:endParaRPr sz="2800" dirty="0">
              <a:latin typeface="Century Gothic"/>
              <a:cs typeface="Century Gothic"/>
            </a:endParaRPr>
          </a:p>
          <a:p>
            <a:pPr marL="1857375">
              <a:lnSpc>
                <a:spcPct val="100000"/>
              </a:lnSpc>
              <a:spcBef>
                <a:spcPts val="2135"/>
              </a:spcBef>
              <a:tabLst>
                <a:tab pos="2430145" algn="l"/>
                <a:tab pos="4896485" algn="l"/>
                <a:tab pos="5262245" algn="l"/>
                <a:tab pos="6876415" algn="l"/>
                <a:tab pos="7586345" algn="l"/>
              </a:tabLst>
            </a:pPr>
            <a:r>
              <a:rPr sz="2800" spc="-25" dirty="0">
                <a:latin typeface="Cambria Math"/>
                <a:cs typeface="Cambria Math"/>
              </a:rPr>
              <a:t>𝑑𝑓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θ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,</a:t>
            </a:r>
            <a:r>
              <a:rPr lang="en-GB" sz="2800" dirty="0">
                <a:latin typeface="Cambria Math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2800" dirty="0">
                <a:latin typeface="Cambria Math"/>
                <a:cs typeface="Cambria Math"/>
              </a:rPr>
              <a:t>𝑥 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θ</a:t>
            </a:r>
            <a:r>
              <a:rPr sz="2800" spc="-25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𝑥</a:t>
            </a:r>
            <a:r>
              <a:rPr sz="2800" spc="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Δ𝑥</a:t>
            </a:r>
            <a:r>
              <a:rPr sz="2800" dirty="0">
                <a:latin typeface="Cambria Math"/>
                <a:cs typeface="Cambria Math"/>
              </a:rPr>
              <a:t>	−</a:t>
            </a:r>
            <a:r>
              <a:rPr sz="2800" spc="-2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θ</a:t>
            </a:r>
            <a:r>
              <a:rPr sz="2800" spc="-250" dirty="0">
                <a:latin typeface="Cambria Math"/>
                <a:cs typeface="Cambria Math"/>
              </a:rPr>
              <a:t>,</a:t>
            </a:r>
            <a:r>
              <a:rPr sz="2800" spc="-14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𝑥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1746" y="4221226"/>
            <a:ext cx="4521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07815" algn="l"/>
              </a:tabLst>
            </a:pPr>
            <a:r>
              <a:rPr sz="2800" spc="-25" dirty="0">
                <a:latin typeface="Cambria Math"/>
                <a:cs typeface="Cambria Math"/>
              </a:rPr>
              <a:t>𝑑𝑥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Δ𝑥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23976" y="3763136"/>
            <a:ext cx="798195" cy="429259"/>
          </a:xfrm>
          <a:custGeom>
            <a:avLst/>
            <a:gdLst/>
            <a:ahLst/>
            <a:cxnLst/>
            <a:rect l="l" t="t" r="r" b="b"/>
            <a:pathLst>
              <a:path w="798195" h="429260">
                <a:moveTo>
                  <a:pt x="685413" y="0"/>
                </a:moveTo>
                <a:lnTo>
                  <a:pt x="681095" y="14224"/>
                </a:lnTo>
                <a:lnTo>
                  <a:pt x="700786" y="24461"/>
                </a:lnTo>
                <a:lnTo>
                  <a:pt x="717940" y="39354"/>
                </a:lnTo>
                <a:lnTo>
                  <a:pt x="744595" y="83057"/>
                </a:lnTo>
                <a:lnTo>
                  <a:pt x="760819" y="142509"/>
                </a:lnTo>
                <a:lnTo>
                  <a:pt x="766185" y="214630"/>
                </a:lnTo>
                <a:lnTo>
                  <a:pt x="764847" y="252257"/>
                </a:lnTo>
                <a:lnTo>
                  <a:pt x="754076" y="317892"/>
                </a:lnTo>
                <a:lnTo>
                  <a:pt x="732547" y="370169"/>
                </a:lnTo>
                <a:lnTo>
                  <a:pt x="700786" y="404562"/>
                </a:lnTo>
                <a:lnTo>
                  <a:pt x="681095" y="414781"/>
                </a:lnTo>
                <a:lnTo>
                  <a:pt x="685413" y="429006"/>
                </a:lnTo>
                <a:lnTo>
                  <a:pt x="733323" y="403447"/>
                </a:lnTo>
                <a:lnTo>
                  <a:pt x="768852" y="355219"/>
                </a:lnTo>
                <a:lnTo>
                  <a:pt x="790791" y="290337"/>
                </a:lnTo>
                <a:lnTo>
                  <a:pt x="798062" y="214502"/>
                </a:lnTo>
                <a:lnTo>
                  <a:pt x="796248" y="175208"/>
                </a:lnTo>
                <a:lnTo>
                  <a:pt x="781667" y="104810"/>
                </a:lnTo>
                <a:lnTo>
                  <a:pt x="752635" y="46773"/>
                </a:lnTo>
                <a:lnTo>
                  <a:pt x="710916" y="9955"/>
                </a:lnTo>
                <a:lnTo>
                  <a:pt x="685413" y="0"/>
                </a:lnTo>
                <a:close/>
              </a:path>
              <a:path w="798195" h="429260">
                <a:moveTo>
                  <a:pt x="112643" y="0"/>
                </a:moveTo>
                <a:lnTo>
                  <a:pt x="64748" y="25542"/>
                </a:lnTo>
                <a:lnTo>
                  <a:pt x="29331" y="73660"/>
                </a:lnTo>
                <a:lnTo>
                  <a:pt x="7328" y="138652"/>
                </a:lnTo>
                <a:lnTo>
                  <a:pt x="0" y="214630"/>
                </a:lnTo>
                <a:lnTo>
                  <a:pt x="1827" y="253795"/>
                </a:lnTo>
                <a:lnTo>
                  <a:pt x="16496" y="324141"/>
                </a:lnTo>
                <a:lnTo>
                  <a:pt x="45473" y="382178"/>
                </a:lnTo>
                <a:lnTo>
                  <a:pt x="87141" y="419048"/>
                </a:lnTo>
                <a:lnTo>
                  <a:pt x="112643" y="429006"/>
                </a:lnTo>
                <a:lnTo>
                  <a:pt x="116961" y="414781"/>
                </a:lnTo>
                <a:lnTo>
                  <a:pt x="97270" y="404562"/>
                </a:lnTo>
                <a:lnTo>
                  <a:pt x="80115" y="389699"/>
                </a:lnTo>
                <a:lnTo>
                  <a:pt x="53461" y="345948"/>
                </a:lnTo>
                <a:lnTo>
                  <a:pt x="37284" y="286670"/>
                </a:lnTo>
                <a:lnTo>
                  <a:pt x="31875" y="214502"/>
                </a:lnTo>
                <a:lnTo>
                  <a:pt x="33226" y="176980"/>
                </a:lnTo>
                <a:lnTo>
                  <a:pt x="44033" y="111206"/>
                </a:lnTo>
                <a:lnTo>
                  <a:pt x="65508" y="58890"/>
                </a:lnTo>
                <a:lnTo>
                  <a:pt x="97270" y="24461"/>
                </a:lnTo>
                <a:lnTo>
                  <a:pt x="116961" y="14224"/>
                </a:lnTo>
                <a:lnTo>
                  <a:pt x="11264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2502" y="1771969"/>
            <a:ext cx="10015855" cy="83099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GB" sz="2800" i="1" dirty="0">
                <a:latin typeface="Century Gothic"/>
                <a:cs typeface="Century Gothic"/>
              </a:rPr>
              <a:t>Gradient is </a:t>
            </a:r>
            <a:r>
              <a:rPr sz="2800" i="1" dirty="0">
                <a:latin typeface="Century Gothic"/>
                <a:cs typeface="Century Gothic"/>
              </a:rPr>
              <a:t>the</a:t>
            </a:r>
            <a:r>
              <a:rPr sz="2800" i="1" spc="-60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partial</a:t>
            </a:r>
            <a:r>
              <a:rPr sz="2800" i="1" spc="-65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derivatives</a:t>
            </a:r>
            <a:r>
              <a:rPr sz="2800" i="1" spc="-80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of</a:t>
            </a:r>
            <a:r>
              <a:rPr sz="2800" i="1" spc="-75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the</a:t>
            </a:r>
            <a:r>
              <a:rPr sz="2800" i="1" spc="-50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loss</a:t>
            </a:r>
            <a:r>
              <a:rPr sz="2800" i="1" spc="-65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function</a:t>
            </a:r>
            <a:r>
              <a:rPr sz="2800" i="1" spc="-65" dirty="0">
                <a:latin typeface="Century Gothic"/>
                <a:cs typeface="Century Gothic"/>
              </a:rPr>
              <a:t> </a:t>
            </a:r>
            <a:r>
              <a:rPr sz="2800" i="1" spc="-20" dirty="0">
                <a:latin typeface="Century Gothic"/>
                <a:cs typeface="Century Gothic"/>
              </a:rPr>
              <a:t>with</a:t>
            </a:r>
            <a:endParaRPr sz="2800" dirty="0">
              <a:latin typeface="Century Gothic"/>
              <a:cs typeface="Century Gothic"/>
            </a:endParaRPr>
          </a:p>
          <a:p>
            <a:pPr marL="12700">
              <a:lnSpc>
                <a:spcPts val="2985"/>
              </a:lnSpc>
            </a:pPr>
            <a:r>
              <a:rPr sz="2800" i="1" dirty="0">
                <a:latin typeface="Century Gothic"/>
                <a:cs typeface="Century Gothic"/>
              </a:rPr>
              <a:t>respect</a:t>
            </a:r>
            <a:r>
              <a:rPr sz="2800" i="1" spc="-25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to</a:t>
            </a:r>
            <a:r>
              <a:rPr sz="2800" i="1" spc="-55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all</a:t>
            </a:r>
            <a:r>
              <a:rPr sz="2800" i="1" spc="-65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of</a:t>
            </a:r>
            <a:r>
              <a:rPr sz="2800" i="1" spc="-60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the</a:t>
            </a:r>
            <a:r>
              <a:rPr sz="2800" i="1" spc="-45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NN’s</a:t>
            </a:r>
            <a:r>
              <a:rPr sz="2800" i="1" spc="-35" dirty="0">
                <a:latin typeface="Century Gothic"/>
                <a:cs typeface="Century Gothic"/>
              </a:rPr>
              <a:t> </a:t>
            </a:r>
            <a:r>
              <a:rPr sz="2800" i="1" dirty="0">
                <a:latin typeface="Century Gothic"/>
                <a:cs typeface="Century Gothic"/>
              </a:rPr>
              <a:t>trainable</a:t>
            </a:r>
            <a:r>
              <a:rPr sz="2800" i="1" spc="-50" dirty="0">
                <a:latin typeface="Century Gothic"/>
                <a:cs typeface="Century Gothic"/>
              </a:rPr>
              <a:t> </a:t>
            </a:r>
            <a:r>
              <a:rPr sz="2800" i="1" spc="-10" dirty="0">
                <a:latin typeface="Century Gothic"/>
                <a:cs typeface="Century Gothic"/>
              </a:rPr>
              <a:t>parameters.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9725" y="4237609"/>
            <a:ext cx="1274445" cy="22860"/>
          </a:xfrm>
          <a:custGeom>
            <a:avLst/>
            <a:gdLst/>
            <a:ahLst/>
            <a:cxnLst/>
            <a:rect l="l" t="t" r="r" b="b"/>
            <a:pathLst>
              <a:path w="1274445" h="22860">
                <a:moveTo>
                  <a:pt x="1274064" y="0"/>
                </a:moveTo>
                <a:lnTo>
                  <a:pt x="0" y="0"/>
                </a:lnTo>
                <a:lnTo>
                  <a:pt x="0" y="22860"/>
                </a:lnTo>
                <a:lnTo>
                  <a:pt x="1274064" y="22860"/>
                </a:lnTo>
                <a:lnTo>
                  <a:pt x="127406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15384" y="3983482"/>
            <a:ext cx="1666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𝑙𝑖𝑚</a:t>
            </a:r>
            <a:r>
              <a:rPr sz="3075" spc="-15" baseline="-16260" dirty="0">
                <a:latin typeface="Cambria Math"/>
                <a:cs typeface="Cambria Math"/>
              </a:rPr>
              <a:t>Δ𝑥→0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18580" y="4237609"/>
            <a:ext cx="3392804" cy="22860"/>
          </a:xfrm>
          <a:custGeom>
            <a:avLst/>
            <a:gdLst/>
            <a:ahLst/>
            <a:cxnLst/>
            <a:rect l="l" t="t" r="r" b="b"/>
            <a:pathLst>
              <a:path w="3392804" h="22860">
                <a:moveTo>
                  <a:pt x="3392424" y="0"/>
                </a:moveTo>
                <a:lnTo>
                  <a:pt x="0" y="0"/>
                </a:lnTo>
                <a:lnTo>
                  <a:pt x="0" y="22860"/>
                </a:lnTo>
                <a:lnTo>
                  <a:pt x="3392424" y="22860"/>
                </a:lnTo>
                <a:lnTo>
                  <a:pt x="339242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55568" y="3763136"/>
            <a:ext cx="1633220" cy="429259"/>
          </a:xfrm>
          <a:custGeom>
            <a:avLst/>
            <a:gdLst/>
            <a:ahLst/>
            <a:cxnLst/>
            <a:rect l="l" t="t" r="r" b="b"/>
            <a:pathLst>
              <a:path w="1633220" h="429260">
                <a:moveTo>
                  <a:pt x="1520565" y="0"/>
                </a:moveTo>
                <a:lnTo>
                  <a:pt x="1516247" y="14224"/>
                </a:lnTo>
                <a:lnTo>
                  <a:pt x="1535938" y="24461"/>
                </a:lnTo>
                <a:lnTo>
                  <a:pt x="1553092" y="39354"/>
                </a:lnTo>
                <a:lnTo>
                  <a:pt x="1579747" y="83057"/>
                </a:lnTo>
                <a:lnTo>
                  <a:pt x="1595971" y="142509"/>
                </a:lnTo>
                <a:lnTo>
                  <a:pt x="1601337" y="214630"/>
                </a:lnTo>
                <a:lnTo>
                  <a:pt x="1599999" y="252257"/>
                </a:lnTo>
                <a:lnTo>
                  <a:pt x="1589228" y="317892"/>
                </a:lnTo>
                <a:lnTo>
                  <a:pt x="1567699" y="370169"/>
                </a:lnTo>
                <a:lnTo>
                  <a:pt x="1535938" y="404562"/>
                </a:lnTo>
                <a:lnTo>
                  <a:pt x="1516247" y="414781"/>
                </a:lnTo>
                <a:lnTo>
                  <a:pt x="1520565" y="429006"/>
                </a:lnTo>
                <a:lnTo>
                  <a:pt x="1568475" y="403447"/>
                </a:lnTo>
                <a:lnTo>
                  <a:pt x="1604004" y="355219"/>
                </a:lnTo>
                <a:lnTo>
                  <a:pt x="1625943" y="290337"/>
                </a:lnTo>
                <a:lnTo>
                  <a:pt x="1633214" y="214502"/>
                </a:lnTo>
                <a:lnTo>
                  <a:pt x="1631400" y="175208"/>
                </a:lnTo>
                <a:lnTo>
                  <a:pt x="1616819" y="104810"/>
                </a:lnTo>
                <a:lnTo>
                  <a:pt x="1587787" y="46773"/>
                </a:lnTo>
                <a:lnTo>
                  <a:pt x="1546068" y="9955"/>
                </a:lnTo>
                <a:lnTo>
                  <a:pt x="1520565" y="0"/>
                </a:lnTo>
                <a:close/>
              </a:path>
              <a:path w="1633220" h="429260">
                <a:moveTo>
                  <a:pt x="112643" y="0"/>
                </a:moveTo>
                <a:lnTo>
                  <a:pt x="64748" y="25542"/>
                </a:lnTo>
                <a:lnTo>
                  <a:pt x="29331" y="73660"/>
                </a:lnTo>
                <a:lnTo>
                  <a:pt x="7328" y="138652"/>
                </a:lnTo>
                <a:lnTo>
                  <a:pt x="0" y="214630"/>
                </a:lnTo>
                <a:lnTo>
                  <a:pt x="1827" y="253795"/>
                </a:lnTo>
                <a:lnTo>
                  <a:pt x="16496" y="324141"/>
                </a:lnTo>
                <a:lnTo>
                  <a:pt x="45473" y="382178"/>
                </a:lnTo>
                <a:lnTo>
                  <a:pt x="87141" y="419048"/>
                </a:lnTo>
                <a:lnTo>
                  <a:pt x="112643" y="429006"/>
                </a:lnTo>
                <a:lnTo>
                  <a:pt x="116961" y="414781"/>
                </a:lnTo>
                <a:lnTo>
                  <a:pt x="97270" y="404562"/>
                </a:lnTo>
                <a:lnTo>
                  <a:pt x="80115" y="389699"/>
                </a:lnTo>
                <a:lnTo>
                  <a:pt x="53461" y="345948"/>
                </a:lnTo>
                <a:lnTo>
                  <a:pt x="37284" y="286670"/>
                </a:lnTo>
                <a:lnTo>
                  <a:pt x="31875" y="214502"/>
                </a:lnTo>
                <a:lnTo>
                  <a:pt x="33226" y="176980"/>
                </a:lnTo>
                <a:lnTo>
                  <a:pt x="44033" y="111206"/>
                </a:lnTo>
                <a:lnTo>
                  <a:pt x="65508" y="58890"/>
                </a:lnTo>
                <a:lnTo>
                  <a:pt x="97270" y="24461"/>
                </a:lnTo>
                <a:lnTo>
                  <a:pt x="116961" y="14224"/>
                </a:lnTo>
                <a:lnTo>
                  <a:pt x="11264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79669" y="3763136"/>
            <a:ext cx="800100" cy="429259"/>
          </a:xfrm>
          <a:custGeom>
            <a:avLst/>
            <a:gdLst/>
            <a:ahLst/>
            <a:cxnLst/>
            <a:rect l="l" t="t" r="r" b="b"/>
            <a:pathLst>
              <a:path w="800100" h="429260">
                <a:moveTo>
                  <a:pt x="686937" y="0"/>
                </a:moveTo>
                <a:lnTo>
                  <a:pt x="682619" y="14224"/>
                </a:lnTo>
                <a:lnTo>
                  <a:pt x="702310" y="24461"/>
                </a:lnTo>
                <a:lnTo>
                  <a:pt x="719464" y="39354"/>
                </a:lnTo>
                <a:lnTo>
                  <a:pt x="746119" y="83057"/>
                </a:lnTo>
                <a:lnTo>
                  <a:pt x="762343" y="142509"/>
                </a:lnTo>
                <a:lnTo>
                  <a:pt x="767709" y="214630"/>
                </a:lnTo>
                <a:lnTo>
                  <a:pt x="766371" y="252257"/>
                </a:lnTo>
                <a:lnTo>
                  <a:pt x="755600" y="317892"/>
                </a:lnTo>
                <a:lnTo>
                  <a:pt x="734071" y="370169"/>
                </a:lnTo>
                <a:lnTo>
                  <a:pt x="702310" y="404562"/>
                </a:lnTo>
                <a:lnTo>
                  <a:pt x="682619" y="414781"/>
                </a:lnTo>
                <a:lnTo>
                  <a:pt x="686937" y="429006"/>
                </a:lnTo>
                <a:lnTo>
                  <a:pt x="734847" y="403447"/>
                </a:lnTo>
                <a:lnTo>
                  <a:pt x="770376" y="355219"/>
                </a:lnTo>
                <a:lnTo>
                  <a:pt x="792315" y="290337"/>
                </a:lnTo>
                <a:lnTo>
                  <a:pt x="799586" y="214502"/>
                </a:lnTo>
                <a:lnTo>
                  <a:pt x="797772" y="175208"/>
                </a:lnTo>
                <a:lnTo>
                  <a:pt x="783191" y="104810"/>
                </a:lnTo>
                <a:lnTo>
                  <a:pt x="754159" y="46773"/>
                </a:lnTo>
                <a:lnTo>
                  <a:pt x="712440" y="9955"/>
                </a:lnTo>
                <a:lnTo>
                  <a:pt x="686937" y="0"/>
                </a:lnTo>
                <a:close/>
              </a:path>
              <a:path w="800100" h="429260">
                <a:moveTo>
                  <a:pt x="112643" y="0"/>
                </a:moveTo>
                <a:lnTo>
                  <a:pt x="64748" y="25542"/>
                </a:lnTo>
                <a:lnTo>
                  <a:pt x="29331" y="73660"/>
                </a:lnTo>
                <a:lnTo>
                  <a:pt x="7328" y="138652"/>
                </a:lnTo>
                <a:lnTo>
                  <a:pt x="0" y="214630"/>
                </a:lnTo>
                <a:lnTo>
                  <a:pt x="1827" y="253795"/>
                </a:lnTo>
                <a:lnTo>
                  <a:pt x="16496" y="324141"/>
                </a:lnTo>
                <a:lnTo>
                  <a:pt x="45473" y="382178"/>
                </a:lnTo>
                <a:lnTo>
                  <a:pt x="87141" y="419048"/>
                </a:lnTo>
                <a:lnTo>
                  <a:pt x="112643" y="429006"/>
                </a:lnTo>
                <a:lnTo>
                  <a:pt x="116961" y="414781"/>
                </a:lnTo>
                <a:lnTo>
                  <a:pt x="97270" y="404562"/>
                </a:lnTo>
                <a:lnTo>
                  <a:pt x="80115" y="389699"/>
                </a:lnTo>
                <a:lnTo>
                  <a:pt x="53461" y="345948"/>
                </a:lnTo>
                <a:lnTo>
                  <a:pt x="37284" y="286670"/>
                </a:lnTo>
                <a:lnTo>
                  <a:pt x="31875" y="214502"/>
                </a:lnTo>
                <a:lnTo>
                  <a:pt x="33226" y="176980"/>
                </a:lnTo>
                <a:lnTo>
                  <a:pt x="44033" y="111206"/>
                </a:lnTo>
                <a:lnTo>
                  <a:pt x="65508" y="58890"/>
                </a:lnTo>
                <a:lnTo>
                  <a:pt x="97270" y="24461"/>
                </a:lnTo>
                <a:lnTo>
                  <a:pt x="116961" y="14224"/>
                </a:lnTo>
                <a:lnTo>
                  <a:pt x="11264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47902" y="4905197"/>
            <a:ext cx="10101580" cy="14232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8100" marR="30480" indent="914400">
              <a:lnSpc>
                <a:spcPct val="94100"/>
              </a:lnSpc>
              <a:spcBef>
                <a:spcPts val="270"/>
              </a:spcBef>
            </a:pP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other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words,</a:t>
            </a:r>
            <a:r>
              <a:rPr sz="2400" spc="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it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 difference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between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two evaluations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of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function,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as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distance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between</a:t>
            </a:r>
            <a:r>
              <a:rPr sz="2400" spc="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points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at which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these</a:t>
            </a:r>
            <a:r>
              <a:rPr sz="2400" spc="20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are </a:t>
            </a:r>
            <a:r>
              <a:rPr sz="2400" dirty="0">
                <a:latin typeface="Century Gothic"/>
                <a:cs typeface="Century Gothic"/>
              </a:rPr>
              <a:t>performed</a:t>
            </a:r>
            <a:r>
              <a:rPr sz="2400" spc="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tends</a:t>
            </a:r>
            <a:r>
              <a:rPr sz="2400" spc="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limit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zero.</a:t>
            </a:r>
            <a:r>
              <a:rPr sz="2400" spc="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derivative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taken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with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respect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parameter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x,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while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other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parameters</a:t>
            </a:r>
            <a:r>
              <a:rPr sz="2400" spc="-195" dirty="0">
                <a:latin typeface="Century Gothic"/>
                <a:cs typeface="Century Gothic"/>
              </a:rPr>
              <a:t> 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θ</a:t>
            </a:r>
            <a:r>
              <a:rPr sz="2400" spc="307" baseline="11574" dirty="0">
                <a:latin typeface="Cambria Math"/>
                <a:cs typeface="Cambria Math"/>
              </a:rPr>
              <a:t> </a:t>
            </a:r>
            <a:r>
              <a:rPr sz="2400" dirty="0">
                <a:latin typeface="Century Gothic"/>
                <a:cs typeface="Century Gothic"/>
              </a:rPr>
              <a:t>remain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constant.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7611E9F-DA82-F67C-8405-88879A32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Gradients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591204"/>
            <a:ext cx="9511030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ts val="319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Derivatives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complicated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functions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are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built</a:t>
            </a:r>
            <a:r>
              <a:rPr sz="2800" spc="-9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up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from</a:t>
            </a:r>
            <a:endParaRPr sz="2800" dirty="0">
              <a:latin typeface="Century Gothic"/>
              <a:cs typeface="Century Gothic"/>
            </a:endParaRPr>
          </a:p>
          <a:p>
            <a:pPr marL="241300">
              <a:lnSpc>
                <a:spcPts val="3190"/>
              </a:lnSpc>
            </a:pPr>
            <a:r>
              <a:rPr sz="2800" b="1" dirty="0">
                <a:latin typeface="Century Gothic"/>
                <a:cs typeface="Century Gothic"/>
              </a:rPr>
              <a:t>primitives</a:t>
            </a:r>
            <a:r>
              <a:rPr sz="2800" b="1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and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b="1">
                <a:latin typeface="Century Gothic"/>
                <a:cs typeface="Century Gothic"/>
              </a:rPr>
              <a:t>simple</a:t>
            </a:r>
            <a:r>
              <a:rPr sz="2800" b="1" spc="-55">
                <a:latin typeface="Century Gothic"/>
                <a:cs typeface="Century Gothic"/>
              </a:rPr>
              <a:t> </a:t>
            </a:r>
            <a:r>
              <a:rPr sz="2800" b="1">
                <a:latin typeface="Century Gothic"/>
                <a:cs typeface="Century Gothic"/>
              </a:rPr>
              <a:t>rules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356" y="2358693"/>
            <a:ext cx="2804795" cy="3332479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entury Gothic"/>
                <a:cs typeface="Century Gothic"/>
              </a:rPr>
              <a:t>Exponential</a:t>
            </a:r>
            <a:endParaRPr sz="24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entury Gothic"/>
                <a:cs typeface="Century Gothic"/>
              </a:rPr>
              <a:t>Logarithm</a:t>
            </a:r>
            <a:endParaRPr sz="24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10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entury Gothic"/>
                <a:cs typeface="Century Gothic"/>
              </a:rPr>
              <a:t>Sine,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Cosine,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Tan.</a:t>
            </a:r>
            <a:endParaRPr sz="24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entury Gothic"/>
                <a:cs typeface="Century Gothic"/>
              </a:rPr>
              <a:t>Power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rule</a:t>
            </a:r>
            <a:endParaRPr sz="2400">
              <a:latin typeface="Century Gothic"/>
              <a:cs typeface="Century Gothic"/>
            </a:endParaRPr>
          </a:p>
          <a:p>
            <a:pPr marL="255270" indent="-243204">
              <a:lnSpc>
                <a:spcPct val="100000"/>
              </a:lnSpc>
              <a:spcBef>
                <a:spcPts val="85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latin typeface="Century Gothic"/>
                <a:cs typeface="Century Gothic"/>
              </a:rPr>
              <a:t>Sum</a:t>
            </a:r>
            <a:r>
              <a:rPr sz="2400" b="1" spc="-10" dirty="0">
                <a:latin typeface="Century Gothic"/>
                <a:cs typeface="Century Gothic"/>
              </a:rPr>
              <a:t> </a:t>
            </a:r>
            <a:r>
              <a:rPr sz="2400" b="1" spc="-20" dirty="0">
                <a:latin typeface="Century Gothic"/>
                <a:cs typeface="Century Gothic"/>
              </a:rPr>
              <a:t>rule</a:t>
            </a:r>
            <a:endParaRPr sz="240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entury Gothic"/>
                <a:cs typeface="Century Gothic"/>
              </a:rPr>
              <a:t>Product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rule</a:t>
            </a:r>
            <a:endParaRPr sz="2400">
              <a:latin typeface="Century Gothic"/>
              <a:cs typeface="Century Gothic"/>
            </a:endParaRPr>
          </a:p>
          <a:p>
            <a:pPr marL="255270" indent="-243204">
              <a:lnSpc>
                <a:spcPct val="100000"/>
              </a:lnSpc>
              <a:spcBef>
                <a:spcPts val="89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latin typeface="Century Gothic"/>
                <a:cs typeface="Century Gothic"/>
              </a:rPr>
              <a:t>Chain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spc="-20" dirty="0">
                <a:latin typeface="Century Gothic"/>
                <a:cs typeface="Century Gothic"/>
              </a:rPr>
              <a:t>rule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51475" y="2711470"/>
            <a:ext cx="315595" cy="15240"/>
          </a:xfrm>
          <a:custGeom>
            <a:avLst/>
            <a:gdLst/>
            <a:ahLst/>
            <a:cxnLst/>
            <a:rect l="l" t="t" r="r" b="b"/>
            <a:pathLst>
              <a:path w="315595" h="15239">
                <a:moveTo>
                  <a:pt x="315467" y="0"/>
                </a:moveTo>
                <a:lnTo>
                  <a:pt x="0" y="0"/>
                </a:lnTo>
                <a:lnTo>
                  <a:pt x="0" y="15239"/>
                </a:lnTo>
                <a:lnTo>
                  <a:pt x="315467" y="15239"/>
                </a:lnTo>
                <a:lnTo>
                  <a:pt x="315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91452" y="2614188"/>
            <a:ext cx="283845" cy="212090"/>
          </a:xfrm>
          <a:custGeom>
            <a:avLst/>
            <a:gdLst/>
            <a:ahLst/>
            <a:cxnLst/>
            <a:rect l="l" t="t" r="r" b="b"/>
            <a:pathLst>
              <a:path w="283845" h="212089">
                <a:moveTo>
                  <a:pt x="215773" y="0"/>
                </a:moveTo>
                <a:lnTo>
                  <a:pt x="212851" y="8508"/>
                </a:lnTo>
                <a:lnTo>
                  <a:pt x="225065" y="13819"/>
                </a:lnTo>
                <a:lnTo>
                  <a:pt x="235600" y="21177"/>
                </a:lnTo>
                <a:lnTo>
                  <a:pt x="257014" y="55322"/>
                </a:lnTo>
                <a:lnTo>
                  <a:pt x="264033" y="104775"/>
                </a:lnTo>
                <a:lnTo>
                  <a:pt x="263247" y="123444"/>
                </a:lnTo>
                <a:lnTo>
                  <a:pt x="251460" y="169163"/>
                </a:lnTo>
                <a:lnTo>
                  <a:pt x="225206" y="197738"/>
                </a:lnTo>
                <a:lnTo>
                  <a:pt x="213105" y="203072"/>
                </a:lnTo>
                <a:lnTo>
                  <a:pt x="215773" y="211708"/>
                </a:lnTo>
                <a:lnTo>
                  <a:pt x="256295" y="187652"/>
                </a:lnTo>
                <a:lnTo>
                  <a:pt x="278971" y="143271"/>
                </a:lnTo>
                <a:lnTo>
                  <a:pt x="283337" y="105917"/>
                </a:lnTo>
                <a:lnTo>
                  <a:pt x="282241" y="86483"/>
                </a:lnTo>
                <a:lnTo>
                  <a:pt x="265811" y="37083"/>
                </a:lnTo>
                <a:lnTo>
                  <a:pt x="231128" y="5526"/>
                </a:lnTo>
                <a:lnTo>
                  <a:pt x="215773" y="0"/>
                </a:lnTo>
                <a:close/>
              </a:path>
              <a:path w="283845" h="212089">
                <a:moveTo>
                  <a:pt x="67564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3" y="125350"/>
                </a:lnTo>
                <a:lnTo>
                  <a:pt x="17399" y="174625"/>
                </a:lnTo>
                <a:lnTo>
                  <a:pt x="52153" y="206182"/>
                </a:lnTo>
                <a:lnTo>
                  <a:pt x="67564" y="211708"/>
                </a:lnTo>
                <a:lnTo>
                  <a:pt x="70230" y="203072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8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14009" y="2543399"/>
            <a:ext cx="1623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231265" algn="l"/>
              </a:tabLst>
            </a:pPr>
            <a:r>
              <a:rPr sz="1950" spc="179" baseline="44871" dirty="0">
                <a:latin typeface="Cambria Math"/>
                <a:cs typeface="Cambria Math"/>
              </a:rPr>
              <a:t>𝑑𝑎</a:t>
            </a:r>
            <a:r>
              <a:rPr sz="1575" spc="179" baseline="82010" dirty="0">
                <a:latin typeface="Cambria Math"/>
                <a:cs typeface="Cambria Math"/>
              </a:rPr>
              <a:t>𝑥</a:t>
            </a:r>
            <a:r>
              <a:rPr sz="1575" spc="457" baseline="820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𝑙𝑛</a:t>
            </a:r>
            <a:r>
              <a:rPr sz="1800" spc="3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𝑎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60" dirty="0">
                <a:latin typeface="Cambria Math"/>
                <a:cs typeface="Cambria Math"/>
              </a:rPr>
              <a:t>∙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55" dirty="0">
                <a:latin typeface="Cambria Math"/>
                <a:cs typeface="Cambria Math"/>
              </a:rPr>
              <a:t>𝑎</a:t>
            </a:r>
            <a:r>
              <a:rPr sz="1950" spc="82" baseline="27777" dirty="0">
                <a:latin typeface="Cambria Math"/>
                <a:cs typeface="Cambria Math"/>
              </a:rPr>
              <a:t>𝑥</a:t>
            </a:r>
            <a:endParaRPr sz="1950" baseline="27777" dirty="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51475" y="2998491"/>
            <a:ext cx="715010" cy="202565"/>
            <a:chOff x="5657977" y="2648585"/>
            <a:chExt cx="715010" cy="202565"/>
          </a:xfrm>
        </p:grpSpPr>
        <p:sp>
          <p:nvSpPr>
            <p:cNvPr id="9" name="object 9"/>
            <p:cNvSpPr/>
            <p:nvPr/>
          </p:nvSpPr>
          <p:spPr>
            <a:xfrm>
              <a:off x="5657977" y="2835529"/>
              <a:ext cx="715010" cy="15240"/>
            </a:xfrm>
            <a:custGeom>
              <a:avLst/>
              <a:gdLst/>
              <a:ahLst/>
              <a:cxnLst/>
              <a:rect l="l" t="t" r="r" b="b"/>
              <a:pathLst>
                <a:path w="715010" h="15239">
                  <a:moveTo>
                    <a:pt x="71475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714755" y="15239"/>
                  </a:lnTo>
                  <a:lnTo>
                    <a:pt x="7147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8197" y="2648585"/>
              <a:ext cx="212343" cy="15532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418174" y="3017921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64934" y="3185435"/>
            <a:ext cx="567055" cy="15240"/>
          </a:xfrm>
          <a:custGeom>
            <a:avLst/>
            <a:gdLst/>
            <a:ahLst/>
            <a:cxnLst/>
            <a:rect l="l" t="t" r="r" b="b"/>
            <a:pathLst>
              <a:path w="567054" h="15239">
                <a:moveTo>
                  <a:pt x="566927" y="0"/>
                </a:moveTo>
                <a:lnTo>
                  <a:pt x="0" y="0"/>
                </a:lnTo>
                <a:lnTo>
                  <a:pt x="0" y="15239"/>
                </a:lnTo>
                <a:lnTo>
                  <a:pt x="566927" y="15239"/>
                </a:lnTo>
                <a:lnTo>
                  <a:pt x="566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01309" y="2694834"/>
            <a:ext cx="1434465" cy="4768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310"/>
              </a:spcBef>
            </a:pPr>
            <a:r>
              <a:rPr sz="1300" spc="50" dirty="0">
                <a:latin typeface="Cambria Math"/>
                <a:cs typeface="Cambria Math"/>
              </a:rPr>
              <a:t>𝑑𝑥</a:t>
            </a:r>
            <a:endParaRPr sz="1300" dirty="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215"/>
              </a:spcBef>
              <a:tabLst>
                <a:tab pos="1298575" algn="l"/>
              </a:tabLst>
            </a:pPr>
            <a:r>
              <a:rPr sz="1300" spc="80" dirty="0">
                <a:latin typeface="Cambria Math"/>
                <a:cs typeface="Cambria Math"/>
              </a:rPr>
              <a:t>𝑑𝑙𝑜𝑔</a:t>
            </a:r>
            <a:r>
              <a:rPr sz="1575" spc="120" baseline="-13227" dirty="0">
                <a:latin typeface="Cambria Math"/>
                <a:cs typeface="Cambria Math"/>
              </a:rPr>
              <a:t>𝑎</a:t>
            </a:r>
            <a:r>
              <a:rPr sz="1575" spc="569" baseline="-13227" dirty="0">
                <a:latin typeface="Cambria Math"/>
                <a:cs typeface="Cambria Math"/>
              </a:rPr>
              <a:t> </a:t>
            </a:r>
            <a:r>
              <a:rPr sz="1300" spc="30" dirty="0">
                <a:latin typeface="Cambria Math"/>
                <a:cs typeface="Cambria Math"/>
              </a:rPr>
              <a:t>𝑥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50" dirty="0">
                <a:latin typeface="Cambria Math"/>
                <a:cs typeface="Cambria Math"/>
              </a:rPr>
              <a:t>1</a:t>
            </a:r>
            <a:endParaRPr sz="1300" dirty="0">
              <a:latin typeface="Cambria Math"/>
              <a:cs typeface="Cambria Math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9706" y="3246903"/>
            <a:ext cx="219964" cy="15532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892394" y="3193181"/>
            <a:ext cx="12814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72795" algn="l"/>
              </a:tabLst>
            </a:pPr>
            <a:r>
              <a:rPr sz="1300" spc="55" dirty="0">
                <a:latin typeface="Cambria Math"/>
                <a:cs typeface="Cambria Math"/>
              </a:rPr>
              <a:t>𝑑𝑥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75" dirty="0">
                <a:latin typeface="Cambria Math"/>
                <a:cs typeface="Cambria Math"/>
              </a:rPr>
              <a:t>𝑥∙𝑙𝑛</a:t>
            </a:r>
            <a:r>
              <a:rPr sz="1300" spc="280" dirty="0">
                <a:latin typeface="Cambria Math"/>
                <a:cs typeface="Cambria Math"/>
              </a:rPr>
              <a:t> </a:t>
            </a:r>
            <a:r>
              <a:rPr sz="1300" spc="40" dirty="0">
                <a:latin typeface="Cambria Math"/>
                <a:cs typeface="Cambria Math"/>
              </a:rPr>
              <a:t>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39409" y="3522365"/>
            <a:ext cx="3018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see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mathematical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tables…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51475" y="3932702"/>
            <a:ext cx="460375" cy="202565"/>
          </a:xfrm>
          <a:custGeom>
            <a:avLst/>
            <a:gdLst/>
            <a:ahLst/>
            <a:cxnLst/>
            <a:rect l="l" t="t" r="r" b="b"/>
            <a:pathLst>
              <a:path w="460375" h="202564">
                <a:moveTo>
                  <a:pt x="177800" y="6350"/>
                </a:moveTo>
                <a:lnTo>
                  <a:pt x="175514" y="0"/>
                </a:lnTo>
                <a:lnTo>
                  <a:pt x="164274" y="4076"/>
                </a:lnTo>
                <a:lnTo>
                  <a:pt x="154393" y="9994"/>
                </a:lnTo>
                <a:lnTo>
                  <a:pt x="129197" y="50330"/>
                </a:lnTo>
                <a:lnTo>
                  <a:pt x="125984" y="77724"/>
                </a:lnTo>
                <a:lnTo>
                  <a:pt x="126784" y="91960"/>
                </a:lnTo>
                <a:lnTo>
                  <a:pt x="138811" y="128143"/>
                </a:lnTo>
                <a:lnTo>
                  <a:pt x="175514" y="155321"/>
                </a:lnTo>
                <a:lnTo>
                  <a:pt x="177546" y="148971"/>
                </a:lnTo>
                <a:lnTo>
                  <a:pt x="168656" y="145072"/>
                </a:lnTo>
                <a:lnTo>
                  <a:pt x="161010" y="139623"/>
                </a:lnTo>
                <a:lnTo>
                  <a:pt x="142494" y="103035"/>
                </a:lnTo>
                <a:lnTo>
                  <a:pt x="140208" y="76835"/>
                </a:lnTo>
                <a:lnTo>
                  <a:pt x="140792" y="63500"/>
                </a:lnTo>
                <a:lnTo>
                  <a:pt x="154609" y="22593"/>
                </a:lnTo>
                <a:lnTo>
                  <a:pt x="168808" y="10261"/>
                </a:lnTo>
                <a:lnTo>
                  <a:pt x="177800" y="6350"/>
                </a:lnTo>
                <a:close/>
              </a:path>
              <a:path w="460375" h="202564">
                <a:moveTo>
                  <a:pt x="446532" y="77724"/>
                </a:moveTo>
                <a:lnTo>
                  <a:pt x="439293" y="38265"/>
                </a:lnTo>
                <a:lnTo>
                  <a:pt x="408279" y="4076"/>
                </a:lnTo>
                <a:lnTo>
                  <a:pt x="397002" y="0"/>
                </a:lnTo>
                <a:lnTo>
                  <a:pt x="394843" y="6350"/>
                </a:lnTo>
                <a:lnTo>
                  <a:pt x="403821" y="10261"/>
                </a:lnTo>
                <a:lnTo>
                  <a:pt x="411518" y="15671"/>
                </a:lnTo>
                <a:lnTo>
                  <a:pt x="430085" y="51587"/>
                </a:lnTo>
                <a:lnTo>
                  <a:pt x="432435" y="76835"/>
                </a:lnTo>
                <a:lnTo>
                  <a:pt x="431838" y="90576"/>
                </a:lnTo>
                <a:lnTo>
                  <a:pt x="417969" y="132638"/>
                </a:lnTo>
                <a:lnTo>
                  <a:pt x="395097" y="148971"/>
                </a:lnTo>
                <a:lnTo>
                  <a:pt x="397002" y="155321"/>
                </a:lnTo>
                <a:lnTo>
                  <a:pt x="433705" y="128143"/>
                </a:lnTo>
                <a:lnTo>
                  <a:pt x="445719" y="91960"/>
                </a:lnTo>
                <a:lnTo>
                  <a:pt x="446532" y="77724"/>
                </a:lnTo>
                <a:close/>
              </a:path>
              <a:path w="460375" h="202564">
                <a:moveTo>
                  <a:pt x="460248" y="186944"/>
                </a:moveTo>
                <a:lnTo>
                  <a:pt x="0" y="186944"/>
                </a:lnTo>
                <a:lnTo>
                  <a:pt x="0" y="202184"/>
                </a:lnTo>
                <a:lnTo>
                  <a:pt x="460248" y="202184"/>
                </a:lnTo>
                <a:lnTo>
                  <a:pt x="460248" y="186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14009" y="3878982"/>
            <a:ext cx="4616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80" dirty="0">
                <a:latin typeface="Cambria Math"/>
                <a:cs typeface="Cambria Math"/>
              </a:rPr>
              <a:t>𝑑</a:t>
            </a:r>
            <a:r>
              <a:rPr sz="1300" spc="295" dirty="0">
                <a:latin typeface="Cambria Math"/>
                <a:cs typeface="Cambria Math"/>
              </a:rPr>
              <a:t> </a:t>
            </a:r>
            <a:r>
              <a:rPr sz="1300" spc="110" dirty="0">
                <a:latin typeface="Cambria Math"/>
                <a:cs typeface="Cambria Math"/>
              </a:rPr>
              <a:t>𝑥</a:t>
            </a:r>
            <a:r>
              <a:rPr sz="1575" spc="165" baseline="26455" dirty="0">
                <a:latin typeface="Cambria Math"/>
                <a:cs typeface="Cambria Math"/>
              </a:rPr>
              <a:t>𝑛</a:t>
            </a:r>
            <a:endParaRPr sz="1575" baseline="26455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64377" y="4127647"/>
            <a:ext cx="2311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0" dirty="0">
                <a:latin typeface="Cambria Math"/>
                <a:cs typeface="Cambria Math"/>
              </a:rPr>
              <a:t>𝑑𝑥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38265" y="3951829"/>
            <a:ext cx="1077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𝑛</a:t>
            </a:r>
            <a:r>
              <a:rPr sz="1800" spc="35" dirty="0">
                <a:latin typeface="Cambria Math"/>
                <a:cs typeface="Cambria Math"/>
              </a:rPr>
              <a:t> </a:t>
            </a:r>
            <a:r>
              <a:rPr sz="1800" spc="60" dirty="0">
                <a:latin typeface="Cambria Math"/>
                <a:cs typeface="Cambria Math"/>
              </a:rPr>
              <a:t>∙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40" dirty="0">
                <a:latin typeface="Cambria Math"/>
                <a:cs typeface="Cambria Math"/>
              </a:rPr>
              <a:t>𝑥</a:t>
            </a:r>
            <a:r>
              <a:rPr sz="1950" spc="60" baseline="27777" dirty="0">
                <a:latin typeface="Cambria Math"/>
                <a:cs typeface="Cambria Math"/>
              </a:rPr>
              <a:t>𝑛−1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51475" y="4406666"/>
            <a:ext cx="571500" cy="202565"/>
          </a:xfrm>
          <a:custGeom>
            <a:avLst/>
            <a:gdLst/>
            <a:ahLst/>
            <a:cxnLst/>
            <a:rect l="l" t="t" r="r" b="b"/>
            <a:pathLst>
              <a:path w="571500" h="202564">
                <a:moveTo>
                  <a:pt x="174752" y="6350"/>
                </a:moveTo>
                <a:lnTo>
                  <a:pt x="172466" y="0"/>
                </a:lnTo>
                <a:lnTo>
                  <a:pt x="161226" y="4076"/>
                </a:lnTo>
                <a:lnTo>
                  <a:pt x="151345" y="9994"/>
                </a:lnTo>
                <a:lnTo>
                  <a:pt x="126149" y="50330"/>
                </a:lnTo>
                <a:lnTo>
                  <a:pt x="122936" y="77724"/>
                </a:lnTo>
                <a:lnTo>
                  <a:pt x="123736" y="91960"/>
                </a:lnTo>
                <a:lnTo>
                  <a:pt x="135763" y="128143"/>
                </a:lnTo>
                <a:lnTo>
                  <a:pt x="172466" y="155321"/>
                </a:lnTo>
                <a:lnTo>
                  <a:pt x="174498" y="148971"/>
                </a:lnTo>
                <a:lnTo>
                  <a:pt x="165608" y="145072"/>
                </a:lnTo>
                <a:lnTo>
                  <a:pt x="157962" y="139623"/>
                </a:lnTo>
                <a:lnTo>
                  <a:pt x="139446" y="103035"/>
                </a:lnTo>
                <a:lnTo>
                  <a:pt x="137160" y="76835"/>
                </a:lnTo>
                <a:lnTo>
                  <a:pt x="137744" y="63500"/>
                </a:lnTo>
                <a:lnTo>
                  <a:pt x="151561" y="22593"/>
                </a:lnTo>
                <a:lnTo>
                  <a:pt x="165760" y="10261"/>
                </a:lnTo>
                <a:lnTo>
                  <a:pt x="174752" y="6350"/>
                </a:lnTo>
                <a:close/>
              </a:path>
              <a:path w="571500" h="202564">
                <a:moveTo>
                  <a:pt x="559308" y="77724"/>
                </a:moveTo>
                <a:lnTo>
                  <a:pt x="552069" y="38265"/>
                </a:lnTo>
                <a:lnTo>
                  <a:pt x="521055" y="4076"/>
                </a:lnTo>
                <a:lnTo>
                  <a:pt x="509778" y="0"/>
                </a:lnTo>
                <a:lnTo>
                  <a:pt x="507619" y="6350"/>
                </a:lnTo>
                <a:lnTo>
                  <a:pt x="516597" y="10261"/>
                </a:lnTo>
                <a:lnTo>
                  <a:pt x="524294" y="15671"/>
                </a:lnTo>
                <a:lnTo>
                  <a:pt x="542861" y="51587"/>
                </a:lnTo>
                <a:lnTo>
                  <a:pt x="545211" y="76835"/>
                </a:lnTo>
                <a:lnTo>
                  <a:pt x="544614" y="90576"/>
                </a:lnTo>
                <a:lnTo>
                  <a:pt x="530745" y="132638"/>
                </a:lnTo>
                <a:lnTo>
                  <a:pt x="507873" y="148971"/>
                </a:lnTo>
                <a:lnTo>
                  <a:pt x="509778" y="155321"/>
                </a:lnTo>
                <a:lnTo>
                  <a:pt x="546481" y="128143"/>
                </a:lnTo>
                <a:lnTo>
                  <a:pt x="558507" y="91960"/>
                </a:lnTo>
                <a:lnTo>
                  <a:pt x="559308" y="77724"/>
                </a:lnTo>
                <a:close/>
              </a:path>
              <a:path w="571500" h="202564">
                <a:moveTo>
                  <a:pt x="571500" y="186944"/>
                </a:moveTo>
                <a:lnTo>
                  <a:pt x="0" y="186944"/>
                </a:lnTo>
                <a:lnTo>
                  <a:pt x="0" y="202184"/>
                </a:lnTo>
                <a:lnTo>
                  <a:pt x="571500" y="202184"/>
                </a:lnTo>
                <a:lnTo>
                  <a:pt x="571500" y="186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6521679" y="4406666"/>
            <a:ext cx="349250" cy="202565"/>
            <a:chOff x="6528181" y="4056760"/>
            <a:chExt cx="349250" cy="202565"/>
          </a:xfrm>
        </p:grpSpPr>
        <p:sp>
          <p:nvSpPr>
            <p:cNvPr id="23" name="object 23"/>
            <p:cNvSpPr/>
            <p:nvPr/>
          </p:nvSpPr>
          <p:spPr>
            <a:xfrm>
              <a:off x="6528181" y="4243704"/>
              <a:ext cx="349250" cy="15240"/>
            </a:xfrm>
            <a:custGeom>
              <a:avLst/>
              <a:gdLst/>
              <a:ahLst/>
              <a:cxnLst/>
              <a:rect l="l" t="t" r="r" b="b"/>
              <a:pathLst>
                <a:path w="349250" h="15239">
                  <a:moveTo>
                    <a:pt x="34899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348996" y="15240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1117" y="4056760"/>
              <a:ext cx="213867" cy="15532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144994" y="4406666"/>
            <a:ext cx="347980" cy="202565"/>
            <a:chOff x="7151496" y="4056760"/>
            <a:chExt cx="347980" cy="202565"/>
          </a:xfrm>
        </p:grpSpPr>
        <p:sp>
          <p:nvSpPr>
            <p:cNvPr id="26" name="object 26"/>
            <p:cNvSpPr/>
            <p:nvPr/>
          </p:nvSpPr>
          <p:spPr>
            <a:xfrm>
              <a:off x="7151496" y="4243704"/>
              <a:ext cx="347980" cy="15240"/>
            </a:xfrm>
            <a:custGeom>
              <a:avLst/>
              <a:gdLst/>
              <a:ahLst/>
              <a:cxnLst/>
              <a:rect l="l" t="t" r="r" b="b"/>
              <a:pathLst>
                <a:path w="347979" h="15239">
                  <a:moveTo>
                    <a:pt x="347472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347472" y="15240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4432" y="4056760"/>
              <a:ext cx="212344" cy="15532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614009" y="4292239"/>
            <a:ext cx="18503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3100" algn="l"/>
              </a:tabLst>
            </a:pPr>
            <a:r>
              <a:rPr sz="1300" dirty="0">
                <a:latin typeface="Cambria Math"/>
                <a:cs typeface="Cambria Math"/>
              </a:rPr>
              <a:t>𝒅</a:t>
            </a:r>
            <a:r>
              <a:rPr sz="1300" spc="270" dirty="0">
                <a:latin typeface="Cambria Math"/>
                <a:cs typeface="Cambria Math"/>
              </a:rPr>
              <a:t> </a:t>
            </a:r>
            <a:r>
              <a:rPr sz="1300" spc="-25" dirty="0">
                <a:latin typeface="Cambria Math"/>
                <a:cs typeface="Cambria Math"/>
              </a:rPr>
              <a:t>𝒂+𝒃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2700" baseline="-32407" dirty="0">
                <a:latin typeface="Cambria Math"/>
                <a:cs typeface="Cambria Math"/>
              </a:rPr>
              <a:t>=</a:t>
            </a:r>
            <a:r>
              <a:rPr sz="2700" spc="157" baseline="-32407" dirty="0">
                <a:latin typeface="Cambria Math"/>
                <a:cs typeface="Cambria Math"/>
              </a:rPr>
              <a:t> </a:t>
            </a:r>
            <a:r>
              <a:rPr sz="1300" dirty="0">
                <a:latin typeface="Cambria Math"/>
                <a:cs typeface="Cambria Math"/>
              </a:rPr>
              <a:t>𝒅</a:t>
            </a:r>
            <a:r>
              <a:rPr sz="1300" spc="270" dirty="0">
                <a:latin typeface="Cambria Math"/>
                <a:cs typeface="Cambria Math"/>
              </a:rPr>
              <a:t> </a:t>
            </a:r>
            <a:r>
              <a:rPr sz="1300" dirty="0">
                <a:latin typeface="Cambria Math"/>
                <a:cs typeface="Cambria Math"/>
              </a:rPr>
              <a:t>𝒂</a:t>
            </a:r>
            <a:r>
              <a:rPr sz="1300" spc="180" dirty="0">
                <a:latin typeface="Cambria Math"/>
                <a:cs typeface="Cambria Math"/>
              </a:rPr>
              <a:t>  </a:t>
            </a:r>
            <a:r>
              <a:rPr sz="2700" baseline="-32407" dirty="0">
                <a:latin typeface="Cambria Math"/>
                <a:cs typeface="Cambria Math"/>
              </a:rPr>
              <a:t>+</a:t>
            </a:r>
            <a:r>
              <a:rPr sz="2700" spc="22" baseline="-32407" dirty="0">
                <a:latin typeface="Cambria Math"/>
                <a:cs typeface="Cambria Math"/>
              </a:rPr>
              <a:t> </a:t>
            </a:r>
            <a:r>
              <a:rPr sz="1300" dirty="0">
                <a:latin typeface="Cambria Math"/>
                <a:cs typeface="Cambria Math"/>
              </a:rPr>
              <a:t>𝒅</a:t>
            </a:r>
            <a:r>
              <a:rPr sz="1300" spc="270" dirty="0">
                <a:latin typeface="Cambria Math"/>
                <a:cs typeface="Cambria Math"/>
              </a:rPr>
              <a:t> </a:t>
            </a:r>
            <a:r>
              <a:rPr sz="1300" spc="-50" dirty="0">
                <a:latin typeface="Cambria Math"/>
                <a:cs typeface="Cambria Math"/>
              </a:rPr>
              <a:t>𝒃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51475" y="4877582"/>
            <a:ext cx="582295" cy="202565"/>
          </a:xfrm>
          <a:custGeom>
            <a:avLst/>
            <a:gdLst/>
            <a:ahLst/>
            <a:cxnLst/>
            <a:rect l="l" t="t" r="r" b="b"/>
            <a:pathLst>
              <a:path w="582295" h="202564">
                <a:moveTo>
                  <a:pt x="177800" y="6350"/>
                </a:moveTo>
                <a:lnTo>
                  <a:pt x="175514" y="0"/>
                </a:lnTo>
                <a:lnTo>
                  <a:pt x="164274" y="4076"/>
                </a:lnTo>
                <a:lnTo>
                  <a:pt x="154393" y="9994"/>
                </a:lnTo>
                <a:lnTo>
                  <a:pt x="129197" y="50330"/>
                </a:lnTo>
                <a:lnTo>
                  <a:pt x="125984" y="77724"/>
                </a:lnTo>
                <a:lnTo>
                  <a:pt x="126784" y="91960"/>
                </a:lnTo>
                <a:lnTo>
                  <a:pt x="138811" y="128143"/>
                </a:lnTo>
                <a:lnTo>
                  <a:pt x="175514" y="155321"/>
                </a:lnTo>
                <a:lnTo>
                  <a:pt x="177546" y="148971"/>
                </a:lnTo>
                <a:lnTo>
                  <a:pt x="168656" y="145072"/>
                </a:lnTo>
                <a:lnTo>
                  <a:pt x="161010" y="139623"/>
                </a:lnTo>
                <a:lnTo>
                  <a:pt x="142494" y="103035"/>
                </a:lnTo>
                <a:lnTo>
                  <a:pt x="140208" y="76835"/>
                </a:lnTo>
                <a:lnTo>
                  <a:pt x="140792" y="63500"/>
                </a:lnTo>
                <a:lnTo>
                  <a:pt x="154609" y="22593"/>
                </a:lnTo>
                <a:lnTo>
                  <a:pt x="168808" y="10261"/>
                </a:lnTo>
                <a:lnTo>
                  <a:pt x="177800" y="6350"/>
                </a:lnTo>
                <a:close/>
              </a:path>
              <a:path w="582295" h="202564">
                <a:moveTo>
                  <a:pt x="569976" y="77724"/>
                </a:moveTo>
                <a:lnTo>
                  <a:pt x="562737" y="38265"/>
                </a:lnTo>
                <a:lnTo>
                  <a:pt x="531723" y="4076"/>
                </a:lnTo>
                <a:lnTo>
                  <a:pt x="520446" y="0"/>
                </a:lnTo>
                <a:lnTo>
                  <a:pt x="518287" y="6350"/>
                </a:lnTo>
                <a:lnTo>
                  <a:pt x="527265" y="10261"/>
                </a:lnTo>
                <a:lnTo>
                  <a:pt x="534962" y="15671"/>
                </a:lnTo>
                <a:lnTo>
                  <a:pt x="553516" y="51587"/>
                </a:lnTo>
                <a:lnTo>
                  <a:pt x="555879" y="76835"/>
                </a:lnTo>
                <a:lnTo>
                  <a:pt x="555282" y="90576"/>
                </a:lnTo>
                <a:lnTo>
                  <a:pt x="541413" y="132638"/>
                </a:lnTo>
                <a:lnTo>
                  <a:pt x="518541" y="148971"/>
                </a:lnTo>
                <a:lnTo>
                  <a:pt x="520446" y="155321"/>
                </a:lnTo>
                <a:lnTo>
                  <a:pt x="557149" y="128143"/>
                </a:lnTo>
                <a:lnTo>
                  <a:pt x="569163" y="91960"/>
                </a:lnTo>
                <a:lnTo>
                  <a:pt x="569976" y="77724"/>
                </a:lnTo>
                <a:close/>
              </a:path>
              <a:path w="582295" h="202564">
                <a:moveTo>
                  <a:pt x="582168" y="186956"/>
                </a:moveTo>
                <a:lnTo>
                  <a:pt x="0" y="186956"/>
                </a:lnTo>
                <a:lnTo>
                  <a:pt x="0" y="202184"/>
                </a:lnTo>
                <a:lnTo>
                  <a:pt x="582168" y="202184"/>
                </a:lnTo>
                <a:lnTo>
                  <a:pt x="582168" y="186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6532346" y="4877583"/>
            <a:ext cx="360045" cy="202565"/>
            <a:chOff x="6538848" y="4527677"/>
            <a:chExt cx="360045" cy="202565"/>
          </a:xfrm>
        </p:grpSpPr>
        <p:sp>
          <p:nvSpPr>
            <p:cNvPr id="31" name="object 31"/>
            <p:cNvSpPr/>
            <p:nvPr/>
          </p:nvSpPr>
          <p:spPr>
            <a:xfrm>
              <a:off x="6538848" y="4714621"/>
              <a:ext cx="360045" cy="15240"/>
            </a:xfrm>
            <a:custGeom>
              <a:avLst/>
              <a:gdLst/>
              <a:ahLst/>
              <a:cxnLst/>
              <a:rect l="l" t="t" r="r" b="b"/>
              <a:pathLst>
                <a:path w="360045" h="15239">
                  <a:moveTo>
                    <a:pt x="359664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59664" y="15239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4832" y="4527677"/>
              <a:ext cx="219964" cy="15532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588609" y="4601611"/>
            <a:ext cx="1872614" cy="4616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5745">
              <a:lnSpc>
                <a:spcPts val="1405"/>
              </a:lnSpc>
              <a:spcBef>
                <a:spcPts val="120"/>
              </a:spcBef>
              <a:tabLst>
                <a:tab pos="1005205" algn="l"/>
                <a:tab pos="1628775" algn="l"/>
              </a:tabLst>
            </a:pPr>
            <a:r>
              <a:rPr sz="1300" spc="-25" dirty="0">
                <a:latin typeface="Cambria Math"/>
                <a:cs typeface="Cambria Math"/>
              </a:rPr>
              <a:t>𝒅𝒙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25" dirty="0">
                <a:latin typeface="Cambria Math"/>
                <a:cs typeface="Cambria Math"/>
              </a:rPr>
              <a:t>𝒅𝒙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25" dirty="0">
                <a:latin typeface="Cambria Math"/>
                <a:cs typeface="Cambria Math"/>
              </a:rPr>
              <a:t>𝒅𝒙</a:t>
            </a:r>
            <a:endParaRPr sz="1300" dirty="0">
              <a:latin typeface="Cambria Math"/>
              <a:cs typeface="Cambria Math"/>
            </a:endParaRPr>
          </a:p>
          <a:p>
            <a:pPr marL="63500">
              <a:lnSpc>
                <a:spcPts val="2005"/>
              </a:lnSpc>
              <a:tabLst>
                <a:tab pos="709295" algn="l"/>
              </a:tabLst>
            </a:pPr>
            <a:r>
              <a:rPr sz="1300" spc="80" dirty="0">
                <a:latin typeface="Cambria Math"/>
                <a:cs typeface="Cambria Math"/>
              </a:rPr>
              <a:t>𝑑</a:t>
            </a:r>
            <a:r>
              <a:rPr sz="1300" spc="295" dirty="0">
                <a:latin typeface="Cambria Math"/>
                <a:cs typeface="Cambria Math"/>
              </a:rPr>
              <a:t> </a:t>
            </a:r>
            <a:r>
              <a:rPr sz="1300" spc="45" dirty="0">
                <a:latin typeface="Cambria Math"/>
                <a:cs typeface="Cambria Math"/>
              </a:rPr>
              <a:t>𝑎×𝑏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2700" baseline="-32407" dirty="0">
                <a:latin typeface="Cambria Math"/>
                <a:cs typeface="Cambria Math"/>
              </a:rPr>
              <a:t>=</a:t>
            </a:r>
            <a:r>
              <a:rPr sz="2700" spc="157" baseline="-32407" dirty="0">
                <a:latin typeface="Cambria Math"/>
                <a:cs typeface="Cambria Math"/>
              </a:rPr>
              <a:t> </a:t>
            </a:r>
            <a:r>
              <a:rPr sz="1300" spc="80" dirty="0">
                <a:latin typeface="Cambria Math"/>
                <a:cs typeface="Cambria Math"/>
              </a:rPr>
              <a:t>𝑑</a:t>
            </a:r>
            <a:r>
              <a:rPr sz="1300" spc="295" dirty="0">
                <a:latin typeface="Cambria Math"/>
                <a:cs typeface="Cambria Math"/>
              </a:rPr>
              <a:t> </a:t>
            </a:r>
            <a:r>
              <a:rPr sz="1300" spc="40" dirty="0">
                <a:latin typeface="Cambria Math"/>
                <a:cs typeface="Cambria Math"/>
              </a:rPr>
              <a:t>𝑎</a:t>
            </a:r>
            <a:endParaRPr sz="1300" dirty="0">
              <a:latin typeface="Cambria Math"/>
              <a:cs typeface="Cambria Math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460463" y="4877583"/>
            <a:ext cx="355600" cy="202565"/>
            <a:chOff x="7466965" y="4527677"/>
            <a:chExt cx="355600" cy="202565"/>
          </a:xfrm>
        </p:grpSpPr>
        <p:sp>
          <p:nvSpPr>
            <p:cNvPr id="35" name="object 35"/>
            <p:cNvSpPr/>
            <p:nvPr/>
          </p:nvSpPr>
          <p:spPr>
            <a:xfrm>
              <a:off x="7466965" y="4714621"/>
              <a:ext cx="355600" cy="15240"/>
            </a:xfrm>
            <a:custGeom>
              <a:avLst/>
              <a:gdLst/>
              <a:ahLst/>
              <a:cxnLst/>
              <a:rect l="l" t="t" r="r" b="b"/>
              <a:pathLst>
                <a:path w="355600" h="15239">
                  <a:moveTo>
                    <a:pt x="355092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55092" y="15239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2949" y="4527677"/>
              <a:ext cx="215392" cy="15532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825338" y="5072527"/>
            <a:ext cx="192722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82320" algn="l"/>
                <a:tab pos="1708785" algn="l"/>
              </a:tabLst>
            </a:pPr>
            <a:r>
              <a:rPr sz="1300" spc="55" dirty="0">
                <a:latin typeface="Cambria Math"/>
                <a:cs typeface="Cambria Math"/>
              </a:rPr>
              <a:t>𝑑𝑥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55" dirty="0">
                <a:latin typeface="Cambria Math"/>
                <a:cs typeface="Cambria Math"/>
              </a:rPr>
              <a:t>𝑑𝑥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50" dirty="0">
                <a:latin typeface="Cambria Math"/>
                <a:cs typeface="Cambria Math"/>
              </a:rPr>
              <a:t>𝑑𝑥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05091" y="4897267"/>
            <a:ext cx="1243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Cambria Math"/>
                <a:cs typeface="Cambria Math"/>
              </a:rPr>
              <a:t>∙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𝑏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950" spc="120" baseline="44871" dirty="0">
                <a:latin typeface="Cambria Math"/>
                <a:cs typeface="Cambria Math"/>
              </a:rPr>
              <a:t>𝑑</a:t>
            </a:r>
            <a:r>
              <a:rPr sz="1950" spc="450" baseline="44871" dirty="0">
                <a:latin typeface="Cambria Math"/>
                <a:cs typeface="Cambria Math"/>
              </a:rPr>
              <a:t> </a:t>
            </a:r>
            <a:r>
              <a:rPr sz="1950" spc="120" baseline="44871" dirty="0">
                <a:latin typeface="Cambria Math"/>
                <a:cs typeface="Cambria Math"/>
              </a:rPr>
              <a:t>𝑏</a:t>
            </a:r>
            <a:r>
              <a:rPr sz="1950" spc="300" baseline="44871" dirty="0">
                <a:latin typeface="Cambria Math"/>
                <a:cs typeface="Cambria Math"/>
              </a:rPr>
              <a:t>  </a:t>
            </a:r>
            <a:r>
              <a:rPr sz="1800" spc="60" dirty="0">
                <a:latin typeface="Cambria Math"/>
                <a:cs typeface="Cambria Math"/>
              </a:rPr>
              <a:t>∙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66800" y="5923275"/>
            <a:ext cx="8616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NN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frameworks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handle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these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background.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7E7BC97C-FA59-AC52-EA17-00E05F5A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Gradients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1A9809-3688-9606-1EDC-24D68EED1A97}"/>
              </a:ext>
            </a:extLst>
          </p:cNvPr>
          <p:cNvCxnSpPr>
            <a:stCxn id="7" idx="1"/>
          </p:cNvCxnSpPr>
          <p:nvPr/>
        </p:nvCxnSpPr>
        <p:spPr>
          <a:xfrm>
            <a:off x="5614009" y="2693577"/>
            <a:ext cx="278385" cy="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C8B14B-9FCC-EA2C-318E-B54AE99F81B9}"/>
              </a:ext>
            </a:extLst>
          </p:cNvPr>
          <p:cNvCxnSpPr>
            <a:cxnSpLocks/>
          </p:cNvCxnSpPr>
          <p:nvPr/>
        </p:nvCxnSpPr>
        <p:spPr>
          <a:xfrm>
            <a:off x="5639409" y="3184806"/>
            <a:ext cx="5835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07E01FC-0896-61FE-1B7F-26EB6BC6F1C3}"/>
              </a:ext>
            </a:extLst>
          </p:cNvPr>
          <p:cNvCxnSpPr>
            <a:cxnSpLocks/>
          </p:cNvCxnSpPr>
          <p:nvPr/>
        </p:nvCxnSpPr>
        <p:spPr>
          <a:xfrm>
            <a:off x="6633374" y="3167781"/>
            <a:ext cx="5835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02E3814-C333-E1D8-9D48-CC635A0F0D3F}"/>
              </a:ext>
            </a:extLst>
          </p:cNvPr>
          <p:cNvCxnSpPr>
            <a:cxnSpLocks/>
          </p:cNvCxnSpPr>
          <p:nvPr/>
        </p:nvCxnSpPr>
        <p:spPr>
          <a:xfrm>
            <a:off x="5571461" y="4112824"/>
            <a:ext cx="5835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96B9A5-689B-E6F2-6F49-342CB106B1D9}"/>
              </a:ext>
            </a:extLst>
          </p:cNvPr>
          <p:cNvCxnSpPr>
            <a:cxnSpLocks/>
          </p:cNvCxnSpPr>
          <p:nvPr/>
        </p:nvCxnSpPr>
        <p:spPr>
          <a:xfrm>
            <a:off x="5600611" y="4560091"/>
            <a:ext cx="5835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B13ED45-31B1-0665-E724-16C8939E752E}"/>
              </a:ext>
            </a:extLst>
          </p:cNvPr>
          <p:cNvCxnSpPr>
            <a:cxnSpLocks/>
          </p:cNvCxnSpPr>
          <p:nvPr/>
        </p:nvCxnSpPr>
        <p:spPr>
          <a:xfrm>
            <a:off x="5600611" y="5040813"/>
            <a:ext cx="5835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9D96B8-7A3D-755B-C1BD-BD353EB5EA55}"/>
              </a:ext>
            </a:extLst>
          </p:cNvPr>
          <p:cNvCxnSpPr>
            <a:cxnSpLocks/>
          </p:cNvCxnSpPr>
          <p:nvPr/>
        </p:nvCxnSpPr>
        <p:spPr>
          <a:xfrm>
            <a:off x="6501101" y="5063256"/>
            <a:ext cx="287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5AE5EA-05C7-625E-A8C9-386817C7FDFF}"/>
              </a:ext>
            </a:extLst>
          </p:cNvPr>
          <p:cNvCxnSpPr>
            <a:cxnSpLocks/>
          </p:cNvCxnSpPr>
          <p:nvPr/>
        </p:nvCxnSpPr>
        <p:spPr>
          <a:xfrm>
            <a:off x="7484507" y="5072147"/>
            <a:ext cx="287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1905000"/>
            <a:ext cx="6657975" cy="3114314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Training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data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endParaRPr sz="2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Loss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function</a:t>
            </a:r>
            <a:endParaRPr lang="en-GB" sz="2400" dirty="0">
              <a:latin typeface="Century Gothic"/>
              <a:cs typeface="Century Gothic"/>
            </a:endParaRPr>
          </a:p>
          <a:p>
            <a:pPr marL="241300" indent="-229235">
              <a:spcBef>
                <a:spcPts val="71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The training loop</a:t>
            </a:r>
          </a:p>
          <a:p>
            <a:pPr marL="698500" lvl="1" indent="-229235">
              <a:spcBef>
                <a:spcPts val="71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Model update</a:t>
            </a:r>
          </a:p>
          <a:p>
            <a:pPr marL="1155700" lvl="2" indent="-229235">
              <a:spcBef>
                <a:spcPts val="71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400" dirty="0">
                <a:latin typeface="Century Gothic"/>
                <a:cs typeface="Century Gothic"/>
              </a:rPr>
              <a:t>Gradient descent</a:t>
            </a:r>
          </a:p>
          <a:p>
            <a:pPr marL="698500" lvl="1" indent="-229235">
              <a:spcBef>
                <a:spcPts val="71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entury Gothic"/>
                <a:cs typeface="Century Gothic"/>
              </a:rPr>
              <a:t>Backward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pass </a:t>
            </a:r>
            <a:endParaRPr lang="en-GB" sz="2400" dirty="0">
              <a:latin typeface="Century Gothic"/>
              <a:cs typeface="Century Gothic"/>
            </a:endParaRPr>
          </a:p>
          <a:p>
            <a:pPr marL="1155700" lvl="2" indent="-229235">
              <a:spcBef>
                <a:spcPts val="26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Century Gothic"/>
                <a:cs typeface="Century Gothic"/>
              </a:rPr>
              <a:t>Computing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gradients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8657D00-0480-8454-ACC2-979D1C9C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Today</a:t>
            </a:r>
          </a:p>
        </p:txBody>
      </p:sp>
    </p:spTree>
    <p:extLst>
      <p:ext uri="{BB962C8B-B14F-4D97-AF65-F5344CB8AC3E}">
        <p14:creationId xmlns:p14="http://schemas.microsoft.com/office/powerpoint/2010/main" val="49012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4283456" y="2445666"/>
            <a:ext cx="3089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414655" algn="l"/>
                <a:tab pos="2383790" algn="l"/>
                <a:tab pos="2749550" algn="l"/>
              </a:tabLst>
            </a:pPr>
            <a:r>
              <a:rPr sz="2800" spc="-50" dirty="0">
                <a:latin typeface="Cambria Math"/>
                <a:cs typeface="Cambria Math"/>
              </a:rPr>
              <a:t>𝑑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lang="el-GR" sz="4200" spc="547" baseline="1984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∑</a:t>
            </a:r>
            <a:r>
              <a:rPr sz="4200" spc="-232" baseline="1984" dirty="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sz="2800" spc="-35" dirty="0">
                <a:latin typeface="Cambria Math"/>
                <a:cs typeface="Cambria Math"/>
              </a:rPr>
              <a:t>𝑎</a:t>
            </a:r>
            <a:r>
              <a:rPr sz="3075" spc="-52" baseline="-16260" dirty="0">
                <a:latin typeface="Cambria Math"/>
                <a:cs typeface="Cambria Math"/>
              </a:rPr>
              <a:t>𝑖</a:t>
            </a:r>
            <a:r>
              <a:rPr sz="3075" baseline="-1626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𝑑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𝑎</a:t>
            </a:r>
            <a:r>
              <a:rPr sz="3075" spc="-37" baseline="-16260" dirty="0">
                <a:latin typeface="Cambria Math"/>
                <a:cs typeface="Cambria Math"/>
              </a:rPr>
              <a:t>𝑖</a:t>
            </a:r>
            <a:endParaRPr sz="3075" baseline="-1626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3628" y="2940508"/>
            <a:ext cx="2598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90115" algn="l"/>
              </a:tabLst>
            </a:pPr>
            <a:r>
              <a:rPr sz="2800" spc="-25" dirty="0">
                <a:latin typeface="Cambria Math"/>
                <a:cs typeface="Cambria Math"/>
              </a:rPr>
              <a:t>𝑑𝑥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𝑑𝑥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3606" y="2534490"/>
            <a:ext cx="1177290" cy="905510"/>
          </a:xfrm>
          <a:custGeom>
            <a:avLst/>
            <a:gdLst/>
            <a:ahLst/>
            <a:cxnLst/>
            <a:rect l="l" t="t" r="r" b="b"/>
            <a:pathLst>
              <a:path w="1177290" h="905510">
                <a:moveTo>
                  <a:pt x="163068" y="12954"/>
                </a:moveTo>
                <a:lnTo>
                  <a:pt x="121145" y="34251"/>
                </a:lnTo>
                <a:lnTo>
                  <a:pt x="91020" y="75996"/>
                </a:lnTo>
                <a:lnTo>
                  <a:pt x="64566" y="125260"/>
                </a:lnTo>
                <a:lnTo>
                  <a:pt x="41783" y="181991"/>
                </a:lnTo>
                <a:lnTo>
                  <a:pt x="26708" y="231571"/>
                </a:lnTo>
                <a:lnTo>
                  <a:pt x="14998" y="283375"/>
                </a:lnTo>
                <a:lnTo>
                  <a:pt x="6654" y="337400"/>
                </a:lnTo>
                <a:lnTo>
                  <a:pt x="1651" y="393649"/>
                </a:lnTo>
                <a:lnTo>
                  <a:pt x="0" y="452120"/>
                </a:lnTo>
                <a:lnTo>
                  <a:pt x="1651" y="509917"/>
                </a:lnTo>
                <a:lnTo>
                  <a:pt x="6654" y="565785"/>
                </a:lnTo>
                <a:lnTo>
                  <a:pt x="14998" y="619734"/>
                </a:lnTo>
                <a:lnTo>
                  <a:pt x="26708" y="671766"/>
                </a:lnTo>
                <a:lnTo>
                  <a:pt x="41783" y="721868"/>
                </a:lnTo>
                <a:lnTo>
                  <a:pt x="64566" y="779424"/>
                </a:lnTo>
                <a:lnTo>
                  <a:pt x="91020" y="829208"/>
                </a:lnTo>
                <a:lnTo>
                  <a:pt x="121145" y="871194"/>
                </a:lnTo>
                <a:lnTo>
                  <a:pt x="154940" y="905383"/>
                </a:lnTo>
                <a:lnTo>
                  <a:pt x="163068" y="892556"/>
                </a:lnTo>
                <a:lnTo>
                  <a:pt x="134061" y="857796"/>
                </a:lnTo>
                <a:lnTo>
                  <a:pt x="108572" y="816000"/>
                </a:lnTo>
                <a:lnTo>
                  <a:pt x="86626" y="767168"/>
                </a:lnTo>
                <a:lnTo>
                  <a:pt x="68199" y="711327"/>
                </a:lnTo>
                <a:lnTo>
                  <a:pt x="56248" y="663054"/>
                </a:lnTo>
                <a:lnTo>
                  <a:pt x="46939" y="613016"/>
                </a:lnTo>
                <a:lnTo>
                  <a:pt x="40271" y="561213"/>
                </a:lnTo>
                <a:lnTo>
                  <a:pt x="36258" y="507669"/>
                </a:lnTo>
                <a:lnTo>
                  <a:pt x="34925" y="452120"/>
                </a:lnTo>
                <a:lnTo>
                  <a:pt x="36258" y="395947"/>
                </a:lnTo>
                <a:lnTo>
                  <a:pt x="40271" y="341706"/>
                </a:lnTo>
                <a:lnTo>
                  <a:pt x="46964" y="289661"/>
                </a:lnTo>
                <a:lnTo>
                  <a:pt x="56311" y="239814"/>
                </a:lnTo>
                <a:lnTo>
                  <a:pt x="68313" y="192151"/>
                </a:lnTo>
                <a:lnTo>
                  <a:pt x="86753" y="137248"/>
                </a:lnTo>
                <a:lnTo>
                  <a:pt x="108686" y="89077"/>
                </a:lnTo>
                <a:lnTo>
                  <a:pt x="134137" y="47663"/>
                </a:lnTo>
                <a:lnTo>
                  <a:pt x="163068" y="12954"/>
                </a:lnTo>
                <a:close/>
              </a:path>
              <a:path w="1177290" h="905510">
                <a:moveTo>
                  <a:pt x="533781" y="33655"/>
                </a:moveTo>
                <a:lnTo>
                  <a:pt x="529082" y="20320"/>
                </a:lnTo>
                <a:lnTo>
                  <a:pt x="505218" y="28930"/>
                </a:lnTo>
                <a:lnTo>
                  <a:pt x="484314" y="41389"/>
                </a:lnTo>
                <a:lnTo>
                  <a:pt x="451358" y="77978"/>
                </a:lnTo>
                <a:lnTo>
                  <a:pt x="430949" y="126809"/>
                </a:lnTo>
                <a:lnTo>
                  <a:pt x="424180" y="184785"/>
                </a:lnTo>
                <a:lnTo>
                  <a:pt x="425869" y="215036"/>
                </a:lnTo>
                <a:lnTo>
                  <a:pt x="439394" y="268478"/>
                </a:lnTo>
                <a:lnTo>
                  <a:pt x="466229" y="311899"/>
                </a:lnTo>
                <a:lnTo>
                  <a:pt x="505142" y="340664"/>
                </a:lnTo>
                <a:lnTo>
                  <a:pt x="529082" y="349250"/>
                </a:lnTo>
                <a:lnTo>
                  <a:pt x="533273" y="335915"/>
                </a:lnTo>
                <a:lnTo>
                  <a:pt x="514477" y="327558"/>
                </a:lnTo>
                <a:lnTo>
                  <a:pt x="498297" y="316001"/>
                </a:lnTo>
                <a:lnTo>
                  <a:pt x="473710" y="283210"/>
                </a:lnTo>
                <a:lnTo>
                  <a:pt x="459016" y="238467"/>
                </a:lnTo>
                <a:lnTo>
                  <a:pt x="454152" y="183134"/>
                </a:lnTo>
                <a:lnTo>
                  <a:pt x="455358" y="155067"/>
                </a:lnTo>
                <a:lnTo>
                  <a:pt x="465124" y="106375"/>
                </a:lnTo>
                <a:lnTo>
                  <a:pt x="484746" y="67970"/>
                </a:lnTo>
                <a:lnTo>
                  <a:pt x="514794" y="41922"/>
                </a:lnTo>
                <a:lnTo>
                  <a:pt x="533781" y="33655"/>
                </a:lnTo>
                <a:close/>
              </a:path>
              <a:path w="1177290" h="905510">
                <a:moveTo>
                  <a:pt x="970915" y="184785"/>
                </a:moveTo>
                <a:lnTo>
                  <a:pt x="964133" y="126809"/>
                </a:lnTo>
                <a:lnTo>
                  <a:pt x="943737" y="77978"/>
                </a:lnTo>
                <a:lnTo>
                  <a:pt x="910780" y="41389"/>
                </a:lnTo>
                <a:lnTo>
                  <a:pt x="866013" y="20320"/>
                </a:lnTo>
                <a:lnTo>
                  <a:pt x="861314" y="33655"/>
                </a:lnTo>
                <a:lnTo>
                  <a:pt x="880364" y="41922"/>
                </a:lnTo>
                <a:lnTo>
                  <a:pt x="896747" y="53365"/>
                </a:lnTo>
                <a:lnTo>
                  <a:pt x="921512" y="85725"/>
                </a:lnTo>
                <a:lnTo>
                  <a:pt x="936078" y="129476"/>
                </a:lnTo>
                <a:lnTo>
                  <a:pt x="940943" y="183134"/>
                </a:lnTo>
                <a:lnTo>
                  <a:pt x="939723" y="212115"/>
                </a:lnTo>
                <a:lnTo>
                  <a:pt x="929957" y="262166"/>
                </a:lnTo>
                <a:lnTo>
                  <a:pt x="910361" y="301218"/>
                </a:lnTo>
                <a:lnTo>
                  <a:pt x="880554" y="327558"/>
                </a:lnTo>
                <a:lnTo>
                  <a:pt x="861822" y="335915"/>
                </a:lnTo>
                <a:lnTo>
                  <a:pt x="866013" y="349250"/>
                </a:lnTo>
                <a:lnTo>
                  <a:pt x="910882" y="328206"/>
                </a:lnTo>
                <a:lnTo>
                  <a:pt x="943864" y="291719"/>
                </a:lnTo>
                <a:lnTo>
                  <a:pt x="964145" y="242925"/>
                </a:lnTo>
                <a:lnTo>
                  <a:pt x="969213" y="215036"/>
                </a:lnTo>
                <a:lnTo>
                  <a:pt x="970915" y="184785"/>
                </a:lnTo>
                <a:close/>
              </a:path>
              <a:path w="1177290" h="905510">
                <a:moveTo>
                  <a:pt x="1001001" y="441579"/>
                </a:moveTo>
                <a:lnTo>
                  <a:pt x="175006" y="441579"/>
                </a:lnTo>
                <a:lnTo>
                  <a:pt x="175006" y="464439"/>
                </a:lnTo>
                <a:lnTo>
                  <a:pt x="1001001" y="464439"/>
                </a:lnTo>
                <a:lnTo>
                  <a:pt x="1001001" y="441579"/>
                </a:lnTo>
                <a:close/>
              </a:path>
              <a:path w="1177290" h="905510">
                <a:moveTo>
                  <a:pt x="1177163" y="452120"/>
                </a:moveTo>
                <a:lnTo>
                  <a:pt x="1175473" y="393649"/>
                </a:lnTo>
                <a:lnTo>
                  <a:pt x="1170444" y="337400"/>
                </a:lnTo>
                <a:lnTo>
                  <a:pt x="1162062" y="283375"/>
                </a:lnTo>
                <a:lnTo>
                  <a:pt x="1150340" y="231571"/>
                </a:lnTo>
                <a:lnTo>
                  <a:pt x="1135253" y="181991"/>
                </a:lnTo>
                <a:lnTo>
                  <a:pt x="1112481" y="125260"/>
                </a:lnTo>
                <a:lnTo>
                  <a:pt x="1086053" y="75996"/>
                </a:lnTo>
                <a:lnTo>
                  <a:pt x="1055928" y="34251"/>
                </a:lnTo>
                <a:lnTo>
                  <a:pt x="1022096" y="0"/>
                </a:lnTo>
                <a:lnTo>
                  <a:pt x="1013968" y="12954"/>
                </a:lnTo>
                <a:lnTo>
                  <a:pt x="1042873" y="47663"/>
                </a:lnTo>
                <a:lnTo>
                  <a:pt x="1068285" y="89077"/>
                </a:lnTo>
                <a:lnTo>
                  <a:pt x="1090218" y="137248"/>
                </a:lnTo>
                <a:lnTo>
                  <a:pt x="1108710" y="192151"/>
                </a:lnTo>
                <a:lnTo>
                  <a:pt x="1120711" y="239814"/>
                </a:lnTo>
                <a:lnTo>
                  <a:pt x="1130058" y="289661"/>
                </a:lnTo>
                <a:lnTo>
                  <a:pt x="1136751" y="341706"/>
                </a:lnTo>
                <a:lnTo>
                  <a:pt x="1140764" y="395947"/>
                </a:lnTo>
                <a:lnTo>
                  <a:pt x="1142111" y="452374"/>
                </a:lnTo>
                <a:lnTo>
                  <a:pt x="1140777" y="507669"/>
                </a:lnTo>
                <a:lnTo>
                  <a:pt x="1136789" y="561213"/>
                </a:lnTo>
                <a:lnTo>
                  <a:pt x="1130147" y="613016"/>
                </a:lnTo>
                <a:lnTo>
                  <a:pt x="1120825" y="663054"/>
                </a:lnTo>
                <a:lnTo>
                  <a:pt x="1108837" y="711327"/>
                </a:lnTo>
                <a:lnTo>
                  <a:pt x="1090396" y="767168"/>
                </a:lnTo>
                <a:lnTo>
                  <a:pt x="1068451" y="816000"/>
                </a:lnTo>
                <a:lnTo>
                  <a:pt x="1042962" y="857796"/>
                </a:lnTo>
                <a:lnTo>
                  <a:pt x="1013968" y="892556"/>
                </a:lnTo>
                <a:lnTo>
                  <a:pt x="1022096" y="905383"/>
                </a:lnTo>
                <a:lnTo>
                  <a:pt x="1055928" y="871194"/>
                </a:lnTo>
                <a:lnTo>
                  <a:pt x="1086053" y="829208"/>
                </a:lnTo>
                <a:lnTo>
                  <a:pt x="1112481" y="779424"/>
                </a:lnTo>
                <a:lnTo>
                  <a:pt x="1135253" y="721868"/>
                </a:lnTo>
                <a:lnTo>
                  <a:pt x="1150340" y="671766"/>
                </a:lnTo>
                <a:lnTo>
                  <a:pt x="1162075" y="619734"/>
                </a:lnTo>
                <a:lnTo>
                  <a:pt x="1170457" y="565785"/>
                </a:lnTo>
                <a:lnTo>
                  <a:pt x="1175486" y="509917"/>
                </a:lnTo>
                <a:lnTo>
                  <a:pt x="1177163" y="45212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6800" y="1828800"/>
            <a:ext cx="3547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sum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rule</a:t>
            </a:r>
            <a:r>
              <a:rPr sz="2800" spc="-10" dirty="0">
                <a:latin typeface="Century Gothic"/>
                <a:cs typeface="Century Gothic"/>
              </a:rPr>
              <a:t>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33620" y="2968829"/>
            <a:ext cx="1137285" cy="22860"/>
          </a:xfrm>
          <a:custGeom>
            <a:avLst/>
            <a:gdLst/>
            <a:ahLst/>
            <a:cxnLst/>
            <a:rect l="l" t="t" r="r" b="b"/>
            <a:pathLst>
              <a:path w="1137285" h="22860">
                <a:moveTo>
                  <a:pt x="1136903" y="0"/>
                </a:moveTo>
                <a:lnTo>
                  <a:pt x="0" y="0"/>
                </a:lnTo>
                <a:lnTo>
                  <a:pt x="0" y="22860"/>
                </a:lnTo>
                <a:lnTo>
                  <a:pt x="1136903" y="22860"/>
                </a:lnTo>
                <a:lnTo>
                  <a:pt x="11369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81270" y="2547571"/>
            <a:ext cx="857885" cy="328930"/>
          </a:xfrm>
          <a:custGeom>
            <a:avLst/>
            <a:gdLst/>
            <a:ahLst/>
            <a:cxnLst/>
            <a:rect l="l" t="t" r="r" b="b"/>
            <a:pathLst>
              <a:path w="857885" h="328930">
                <a:moveTo>
                  <a:pt x="752729" y="0"/>
                </a:moveTo>
                <a:lnTo>
                  <a:pt x="748030" y="13335"/>
                </a:lnTo>
                <a:lnTo>
                  <a:pt x="767080" y="21595"/>
                </a:lnTo>
                <a:lnTo>
                  <a:pt x="783463" y="33035"/>
                </a:lnTo>
                <a:lnTo>
                  <a:pt x="808228" y="65404"/>
                </a:lnTo>
                <a:lnTo>
                  <a:pt x="822801" y="109156"/>
                </a:lnTo>
                <a:lnTo>
                  <a:pt x="827659" y="162813"/>
                </a:lnTo>
                <a:lnTo>
                  <a:pt x="826442" y="191791"/>
                </a:lnTo>
                <a:lnTo>
                  <a:pt x="816675" y="241841"/>
                </a:lnTo>
                <a:lnTo>
                  <a:pt x="797079" y="280894"/>
                </a:lnTo>
                <a:lnTo>
                  <a:pt x="767274" y="307234"/>
                </a:lnTo>
                <a:lnTo>
                  <a:pt x="748538" y="315594"/>
                </a:lnTo>
                <a:lnTo>
                  <a:pt x="752729" y="328929"/>
                </a:lnTo>
                <a:lnTo>
                  <a:pt x="797607" y="307879"/>
                </a:lnTo>
                <a:lnTo>
                  <a:pt x="830580" y="271399"/>
                </a:lnTo>
                <a:lnTo>
                  <a:pt x="850868" y="222599"/>
                </a:lnTo>
                <a:lnTo>
                  <a:pt x="857631" y="164464"/>
                </a:lnTo>
                <a:lnTo>
                  <a:pt x="855938" y="134346"/>
                </a:lnTo>
                <a:lnTo>
                  <a:pt x="842361" y="80918"/>
                </a:lnTo>
                <a:lnTo>
                  <a:pt x="815451" y="37415"/>
                </a:lnTo>
                <a:lnTo>
                  <a:pt x="776589" y="8598"/>
                </a:lnTo>
                <a:lnTo>
                  <a:pt x="752729" y="0"/>
                </a:lnTo>
                <a:close/>
              </a:path>
              <a:path w="857885" h="328930">
                <a:moveTo>
                  <a:pt x="104902" y="0"/>
                </a:moveTo>
                <a:lnTo>
                  <a:pt x="60134" y="21066"/>
                </a:lnTo>
                <a:lnTo>
                  <a:pt x="27178" y="57657"/>
                </a:lnTo>
                <a:lnTo>
                  <a:pt x="6778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2" y="328929"/>
                </a:lnTo>
                <a:lnTo>
                  <a:pt x="109093" y="315594"/>
                </a:lnTo>
                <a:lnTo>
                  <a:pt x="90302" y="307234"/>
                </a:lnTo>
                <a:lnTo>
                  <a:pt x="74120" y="295671"/>
                </a:lnTo>
                <a:lnTo>
                  <a:pt x="49530" y="262889"/>
                </a:lnTo>
                <a:lnTo>
                  <a:pt x="34845" y="218138"/>
                </a:lnTo>
                <a:lnTo>
                  <a:pt x="29972" y="162813"/>
                </a:lnTo>
                <a:lnTo>
                  <a:pt x="31188" y="134735"/>
                </a:lnTo>
                <a:lnTo>
                  <a:pt x="40955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1" y="13335"/>
                </a:lnTo>
                <a:lnTo>
                  <a:pt x="10490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34155" y="2494664"/>
            <a:ext cx="86042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lang="el-GR" sz="4800" spc="547" baseline="1984" dirty="0"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∑</a:t>
            </a:r>
            <a:endParaRPr sz="48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5805" y="3659123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intuition: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14996" y="4172761"/>
            <a:ext cx="551815" cy="268605"/>
          </a:xfrm>
          <a:custGeom>
            <a:avLst/>
            <a:gdLst/>
            <a:ahLst/>
            <a:cxnLst/>
            <a:rect l="l" t="t" r="r" b="b"/>
            <a:pathLst>
              <a:path w="551815" h="268604">
                <a:moveTo>
                  <a:pt x="239141" y="8382"/>
                </a:moveTo>
                <a:lnTo>
                  <a:pt x="236220" y="0"/>
                </a:lnTo>
                <a:lnTo>
                  <a:pt x="221234" y="5410"/>
                </a:lnTo>
                <a:lnTo>
                  <a:pt x="208114" y="13246"/>
                </a:lnTo>
                <a:lnTo>
                  <a:pt x="180022" y="50800"/>
                </a:lnTo>
                <a:lnTo>
                  <a:pt x="170434" y="103124"/>
                </a:lnTo>
                <a:lnTo>
                  <a:pt x="171500" y="122110"/>
                </a:lnTo>
                <a:lnTo>
                  <a:pt x="187452" y="170180"/>
                </a:lnTo>
                <a:lnTo>
                  <a:pt x="221234" y="200748"/>
                </a:lnTo>
                <a:lnTo>
                  <a:pt x="236220" y="206121"/>
                </a:lnTo>
                <a:lnTo>
                  <a:pt x="238760" y="197739"/>
                </a:lnTo>
                <a:lnTo>
                  <a:pt x="227063" y="192544"/>
                </a:lnTo>
                <a:lnTo>
                  <a:pt x="216941" y="185331"/>
                </a:lnTo>
                <a:lnTo>
                  <a:pt x="196075" y="151587"/>
                </a:lnTo>
                <a:lnTo>
                  <a:pt x="189230" y="102108"/>
                </a:lnTo>
                <a:lnTo>
                  <a:pt x="189992" y="84518"/>
                </a:lnTo>
                <a:lnTo>
                  <a:pt x="201422" y="41021"/>
                </a:lnTo>
                <a:lnTo>
                  <a:pt x="227228" y="13576"/>
                </a:lnTo>
                <a:lnTo>
                  <a:pt x="239141" y="8382"/>
                </a:lnTo>
                <a:close/>
              </a:path>
              <a:path w="551815" h="268604">
                <a:moveTo>
                  <a:pt x="533019" y="103124"/>
                </a:moveTo>
                <a:lnTo>
                  <a:pt x="523481" y="50800"/>
                </a:lnTo>
                <a:lnTo>
                  <a:pt x="495338" y="13246"/>
                </a:lnTo>
                <a:lnTo>
                  <a:pt x="467360" y="0"/>
                </a:lnTo>
                <a:lnTo>
                  <a:pt x="464439" y="8382"/>
                </a:lnTo>
                <a:lnTo>
                  <a:pt x="476364" y="13576"/>
                </a:lnTo>
                <a:lnTo>
                  <a:pt x="486625" y="20751"/>
                </a:lnTo>
                <a:lnTo>
                  <a:pt x="507415" y="53987"/>
                </a:lnTo>
                <a:lnTo>
                  <a:pt x="514223" y="102108"/>
                </a:lnTo>
                <a:lnTo>
                  <a:pt x="513461" y="120256"/>
                </a:lnTo>
                <a:lnTo>
                  <a:pt x="502031" y="164719"/>
                </a:lnTo>
                <a:lnTo>
                  <a:pt x="464693" y="197739"/>
                </a:lnTo>
                <a:lnTo>
                  <a:pt x="467360" y="206121"/>
                </a:lnTo>
                <a:lnTo>
                  <a:pt x="506717" y="182791"/>
                </a:lnTo>
                <a:lnTo>
                  <a:pt x="528802" y="139611"/>
                </a:lnTo>
                <a:lnTo>
                  <a:pt x="531964" y="122110"/>
                </a:lnTo>
                <a:lnTo>
                  <a:pt x="533019" y="103124"/>
                </a:lnTo>
                <a:close/>
              </a:path>
              <a:path w="551815" h="268604">
                <a:moveTo>
                  <a:pt x="551688" y="248539"/>
                </a:moveTo>
                <a:lnTo>
                  <a:pt x="0" y="248539"/>
                </a:lnTo>
                <a:lnTo>
                  <a:pt x="0" y="268351"/>
                </a:lnTo>
                <a:lnTo>
                  <a:pt x="551688" y="268351"/>
                </a:lnTo>
                <a:lnTo>
                  <a:pt x="551688" y="24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D08AEB61-220D-F041-6E8F-2DEED712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 rule</a:t>
            </a: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C9E3B047-1322-ADCC-E868-9DC52D8845DE}"/>
              </a:ext>
            </a:extLst>
          </p:cNvPr>
          <p:cNvSpPr txBox="1"/>
          <p:nvPr/>
        </p:nvSpPr>
        <p:spPr>
          <a:xfrm>
            <a:off x="1247903" y="4349487"/>
            <a:ext cx="99060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For each infinitesimal change in any of the input terms, the final sum will change by the same amount.</a:t>
            </a:r>
            <a:endParaRPr sz="28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5148073" y="3709620"/>
            <a:ext cx="1636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60475" algn="l"/>
              </a:tabLst>
            </a:pPr>
            <a:r>
              <a:rPr sz="4000" spc="-50" dirty="0">
                <a:latin typeface="Cambria Math"/>
                <a:cs typeface="Cambria Math"/>
              </a:rPr>
              <a:t>=</a:t>
            </a:r>
            <a:r>
              <a:rPr sz="4000" dirty="0">
                <a:latin typeface="Cambria Math"/>
                <a:cs typeface="Cambria Math"/>
              </a:rPr>
              <a:t>	</a:t>
            </a:r>
            <a:r>
              <a:rPr sz="4000" spc="-50" dirty="0">
                <a:latin typeface="Cambria Math"/>
                <a:cs typeface="Cambria Math"/>
              </a:rPr>
              <a:t>×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19600" y="3325876"/>
            <a:ext cx="30822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74445" algn="l"/>
                <a:tab pos="2464435" algn="l"/>
              </a:tabLst>
            </a:pPr>
            <a:r>
              <a:rPr sz="4000" spc="-25" dirty="0">
                <a:latin typeface="Cambria Math"/>
                <a:cs typeface="Cambria Math"/>
              </a:rPr>
              <a:t>𝑑𝑓</a:t>
            </a:r>
            <a:r>
              <a:rPr sz="4000" dirty="0">
                <a:latin typeface="Cambria Math"/>
                <a:cs typeface="Cambria Math"/>
              </a:rPr>
              <a:t>	</a:t>
            </a:r>
            <a:r>
              <a:rPr sz="4000" spc="-25" dirty="0">
                <a:latin typeface="Cambria Math"/>
                <a:cs typeface="Cambria Math"/>
              </a:rPr>
              <a:t>𝑑𝑓</a:t>
            </a:r>
            <a:r>
              <a:rPr sz="4000" dirty="0">
                <a:latin typeface="Cambria Math"/>
                <a:cs typeface="Cambria Math"/>
              </a:rPr>
              <a:t>	</a:t>
            </a:r>
            <a:r>
              <a:rPr sz="4000" spc="-25" dirty="0">
                <a:latin typeface="Cambria Math"/>
                <a:cs typeface="Cambria Math"/>
              </a:rPr>
              <a:t>𝑑𝑔</a:t>
            </a:r>
            <a:endParaRPr sz="40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24173" y="4050030"/>
            <a:ext cx="3054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57300" algn="l"/>
                <a:tab pos="2477135" algn="l"/>
              </a:tabLst>
            </a:pPr>
            <a:r>
              <a:rPr sz="4000" spc="-25" dirty="0">
                <a:latin typeface="Cambria Math"/>
                <a:cs typeface="Cambria Math"/>
              </a:rPr>
              <a:t>𝑑𝑥</a:t>
            </a:r>
            <a:r>
              <a:rPr sz="4000" dirty="0">
                <a:latin typeface="Cambria Math"/>
                <a:cs typeface="Cambria Math"/>
              </a:rPr>
              <a:t>	</a:t>
            </a:r>
            <a:r>
              <a:rPr sz="4000" spc="-25" dirty="0">
                <a:latin typeface="Cambria Math"/>
                <a:cs typeface="Cambria Math"/>
              </a:rPr>
              <a:t>𝑑𝑔</a:t>
            </a:r>
            <a:r>
              <a:rPr sz="4000" dirty="0">
                <a:latin typeface="Cambria Math"/>
                <a:cs typeface="Cambria Math"/>
              </a:rPr>
              <a:t>	</a:t>
            </a:r>
            <a:r>
              <a:rPr sz="4000" spc="-25" dirty="0">
                <a:latin typeface="Cambria Math"/>
                <a:cs typeface="Cambria Math"/>
              </a:rPr>
              <a:t>𝑑𝑥</a:t>
            </a:r>
            <a:endParaRPr sz="4000" dirty="0">
              <a:latin typeface="Cambria Math"/>
              <a:cs typeface="Cambria Math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728" y="2119433"/>
            <a:ext cx="234569" cy="2117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9713" y="2119433"/>
            <a:ext cx="236093" cy="2117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19200" y="1524000"/>
            <a:ext cx="10363200" cy="1719702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entury Gothic"/>
                <a:cs typeface="Century Gothic"/>
              </a:rPr>
              <a:t>Setup:</a:t>
            </a:r>
            <a:endParaRPr sz="2800" dirty="0">
              <a:latin typeface="Century Gothic"/>
              <a:cs typeface="Century Gothic"/>
            </a:endParaRPr>
          </a:p>
          <a:p>
            <a:pPr marL="469900">
              <a:spcBef>
                <a:spcPts val="300"/>
              </a:spcBef>
              <a:tabLst>
                <a:tab pos="941069" algn="l"/>
                <a:tab pos="3098800" algn="l"/>
              </a:tabLst>
            </a:pPr>
            <a:r>
              <a:rPr sz="2800" dirty="0">
                <a:latin typeface="Cambria Math"/>
                <a:cs typeface="Cambria Math"/>
              </a:rPr>
              <a:t>𝑓</a:t>
            </a:r>
            <a:r>
              <a:rPr lang="en-GB" sz="2800" spc="400" dirty="0">
                <a:latin typeface="Cambria Math"/>
                <a:cs typeface="Cambria Math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</a:t>
            </a:r>
            <a:r>
              <a:rPr sz="2800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function</a:t>
            </a:r>
            <a:r>
              <a:rPr sz="2800" spc="-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1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ambria Math"/>
                <a:cs typeface="Cambria Math"/>
              </a:rPr>
              <a:t>𝑔</a:t>
            </a:r>
            <a:r>
              <a:rPr lang="en-GB" sz="2800" spc="395" dirty="0">
                <a:latin typeface="Cambria Math"/>
                <a:cs typeface="Cambria Math"/>
              </a:rPr>
              <a:t> </a:t>
            </a:r>
            <a:r>
              <a:rPr sz="2800" dirty="0">
                <a:latin typeface="Century Gothic"/>
                <a:cs typeface="Century Gothic"/>
              </a:rPr>
              <a:t>which</a:t>
            </a:r>
            <a:r>
              <a:rPr sz="2800" spc="1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itself is</a:t>
            </a:r>
            <a:r>
              <a:rPr sz="2800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1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function</a:t>
            </a:r>
            <a:r>
              <a:rPr sz="2800" spc="-1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2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𝑥</a:t>
            </a:r>
            <a:r>
              <a:rPr sz="2800" spc="-25" dirty="0">
                <a:latin typeface="Century Gothic"/>
                <a:cs typeface="Century Gothic"/>
              </a:rPr>
              <a:t>.</a:t>
            </a:r>
            <a:r>
              <a:rPr lang="en-GB" sz="2800" spc="-25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We</a:t>
            </a:r>
            <a:r>
              <a:rPr lang="en-US" sz="2800" spc="25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seek</a:t>
            </a:r>
            <a:r>
              <a:rPr lang="en-US" sz="2800" spc="5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the</a:t>
            </a:r>
            <a:r>
              <a:rPr lang="en-US" sz="2800" spc="5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derivative</a:t>
            </a:r>
            <a:r>
              <a:rPr lang="en-US" sz="2800" spc="-55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of </a:t>
            </a:r>
            <a:r>
              <a:rPr lang="en-US" sz="2800" dirty="0">
                <a:latin typeface="Cambria Math"/>
                <a:cs typeface="Cambria Math"/>
              </a:rPr>
              <a:t>𝑓</a:t>
            </a:r>
            <a:r>
              <a:rPr lang="en-US" sz="2800" spc="365" dirty="0">
                <a:latin typeface="Cambria Math"/>
                <a:cs typeface="Cambria Math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with</a:t>
            </a:r>
            <a:r>
              <a:rPr lang="en-US" sz="2800" spc="20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respect</a:t>
            </a:r>
            <a:r>
              <a:rPr lang="en-US" sz="2800" spc="5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entury Gothic"/>
                <a:cs typeface="Century Gothic"/>
              </a:rPr>
              <a:t>to</a:t>
            </a:r>
            <a:r>
              <a:rPr lang="en-US" sz="2800" spc="10" dirty="0">
                <a:latin typeface="Century Gothic"/>
                <a:cs typeface="Century Gothic"/>
              </a:rPr>
              <a:t> </a:t>
            </a:r>
            <a:r>
              <a:rPr lang="en-US" sz="2800" dirty="0">
                <a:latin typeface="Cambria Math"/>
                <a:cs typeface="Cambria Math"/>
              </a:rPr>
              <a:t>𝑥</a:t>
            </a:r>
            <a:endParaRPr lang="en-US" sz="2800" dirty="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00"/>
              </a:spcBef>
              <a:tabLst>
                <a:tab pos="941069" algn="l"/>
                <a:tab pos="3098800" algn="l"/>
              </a:tabLst>
            </a:pP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44739" y="2582476"/>
            <a:ext cx="210820" cy="15240"/>
          </a:xfrm>
          <a:custGeom>
            <a:avLst/>
            <a:gdLst/>
            <a:ahLst/>
            <a:cxnLst/>
            <a:rect l="l" t="t" r="r" b="b"/>
            <a:pathLst>
              <a:path w="210820" h="15239">
                <a:moveTo>
                  <a:pt x="210311" y="0"/>
                </a:moveTo>
                <a:lnTo>
                  <a:pt x="0" y="0"/>
                </a:lnTo>
                <a:lnTo>
                  <a:pt x="0" y="15239"/>
                </a:lnTo>
                <a:lnTo>
                  <a:pt x="210311" y="15239"/>
                </a:lnTo>
                <a:lnTo>
                  <a:pt x="210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19200" y="3133053"/>
            <a:ext cx="1773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entury Gothic"/>
                <a:cs typeface="Century Gothic"/>
              </a:rPr>
              <a:t>Formally: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31666" y="4067938"/>
            <a:ext cx="588645" cy="33655"/>
          </a:xfrm>
          <a:custGeom>
            <a:avLst/>
            <a:gdLst/>
            <a:ahLst/>
            <a:cxnLst/>
            <a:rect l="l" t="t" r="r" b="b"/>
            <a:pathLst>
              <a:path w="588645" h="33654">
                <a:moveTo>
                  <a:pt x="588263" y="0"/>
                </a:moveTo>
                <a:lnTo>
                  <a:pt x="0" y="0"/>
                </a:lnTo>
                <a:lnTo>
                  <a:pt x="0" y="33528"/>
                </a:lnTo>
                <a:lnTo>
                  <a:pt x="588263" y="33528"/>
                </a:lnTo>
                <a:lnTo>
                  <a:pt x="58826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1346" y="4067938"/>
            <a:ext cx="614680" cy="33655"/>
          </a:xfrm>
          <a:custGeom>
            <a:avLst/>
            <a:gdLst/>
            <a:ahLst/>
            <a:cxnLst/>
            <a:rect l="l" t="t" r="r" b="b"/>
            <a:pathLst>
              <a:path w="614679" h="33654">
                <a:moveTo>
                  <a:pt x="614172" y="0"/>
                </a:moveTo>
                <a:lnTo>
                  <a:pt x="0" y="0"/>
                </a:lnTo>
                <a:lnTo>
                  <a:pt x="0" y="33528"/>
                </a:lnTo>
                <a:lnTo>
                  <a:pt x="614172" y="33528"/>
                </a:lnTo>
                <a:lnTo>
                  <a:pt x="61417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83781" y="4067938"/>
            <a:ext cx="614680" cy="33655"/>
          </a:xfrm>
          <a:custGeom>
            <a:avLst/>
            <a:gdLst/>
            <a:ahLst/>
            <a:cxnLst/>
            <a:rect l="l" t="t" r="r" b="b"/>
            <a:pathLst>
              <a:path w="614679" h="33654">
                <a:moveTo>
                  <a:pt x="614172" y="0"/>
                </a:moveTo>
                <a:lnTo>
                  <a:pt x="0" y="0"/>
                </a:lnTo>
                <a:lnTo>
                  <a:pt x="0" y="33528"/>
                </a:lnTo>
                <a:lnTo>
                  <a:pt x="614172" y="33528"/>
                </a:lnTo>
                <a:lnTo>
                  <a:pt x="61417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9200" y="4545076"/>
            <a:ext cx="10024110" cy="187359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intuition:</a:t>
            </a:r>
            <a:r>
              <a:rPr lang="en-GB" sz="2800" spc="-10" dirty="0">
                <a:latin typeface="Century Gothic"/>
                <a:cs typeface="Century Gothic"/>
              </a:rPr>
              <a:t> </a:t>
            </a:r>
          </a:p>
          <a:p>
            <a:pPr marL="698500" lvl="1" indent="-229235">
              <a:spcBef>
                <a:spcPts val="57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10" dirty="0">
                <a:latin typeface="Century Gothic"/>
                <a:cs typeface="Century Gothic"/>
              </a:rPr>
              <a:t>Since </a:t>
            </a:r>
            <a:r>
              <a:rPr lang="en-GB" sz="2800" spc="-25" dirty="0">
                <a:latin typeface="Cambria Math"/>
                <a:cs typeface="Cambria Math"/>
              </a:rPr>
              <a:t>𝑓</a:t>
            </a:r>
            <a:r>
              <a:rPr lang="en-GB" sz="2800" spc="-10" dirty="0">
                <a:latin typeface="Cambria Math" panose="02040503050406030204" pitchFamily="18" charset="0"/>
                <a:ea typeface="Cambria Math" panose="02040503050406030204" pitchFamily="18" charset="0"/>
                <a:cs typeface="Century Gothic"/>
              </a:rPr>
              <a:t> </a:t>
            </a:r>
            <a:r>
              <a:rPr lang="en-GB" sz="2800" spc="-10" dirty="0">
                <a:latin typeface="Century Gothic"/>
                <a:cs typeface="Century Gothic"/>
              </a:rPr>
              <a:t>depends on g and g depends on </a:t>
            </a:r>
            <a:r>
              <a:rPr lang="en-GB" sz="2800" spc="-25" dirty="0">
                <a:latin typeface="Cambria Math"/>
                <a:cs typeface="Cambria Math"/>
              </a:rPr>
              <a:t>𝑥</a:t>
            </a:r>
            <a:r>
              <a:rPr lang="en-GB" sz="2800" spc="-10" dirty="0">
                <a:latin typeface="Century Gothic"/>
                <a:cs typeface="Century Gothic"/>
              </a:rPr>
              <a:t>, the rate of change of </a:t>
            </a:r>
            <a:r>
              <a:rPr lang="en-GB" sz="2800" spc="-25" dirty="0">
                <a:latin typeface="Cambria Math"/>
                <a:cs typeface="Cambria Math"/>
              </a:rPr>
              <a:t>𝑓 </a:t>
            </a:r>
            <a:r>
              <a:rPr lang="en-GB" sz="2800" spc="-10" dirty="0">
                <a:latin typeface="Century Gothic"/>
                <a:cs typeface="Century Gothic"/>
              </a:rPr>
              <a:t>w.r.t </a:t>
            </a:r>
            <a:r>
              <a:rPr lang="en-GB" sz="2800" spc="-25" dirty="0">
                <a:latin typeface="Cambria Math"/>
                <a:cs typeface="Cambria Math"/>
              </a:rPr>
              <a:t>𝑥</a:t>
            </a:r>
            <a:r>
              <a:rPr lang="en-GB" sz="2800" spc="-10" dirty="0">
                <a:latin typeface="Century Gothic"/>
                <a:cs typeface="Century Gothic"/>
              </a:rPr>
              <a:t> depends on both </a:t>
            </a:r>
            <a:r>
              <a:rPr lang="en-GB" sz="2800" spc="-25" dirty="0">
                <a:latin typeface="Cambria Math"/>
                <a:cs typeface="Cambria Math"/>
              </a:rPr>
              <a:t>𝑓</a:t>
            </a:r>
            <a:r>
              <a:rPr lang="en-GB" sz="2800" spc="-10" dirty="0">
                <a:latin typeface="Century Gothic"/>
                <a:cs typeface="Century Gothic"/>
              </a:rPr>
              <a:t> w.r.t </a:t>
            </a:r>
            <a:r>
              <a:rPr lang="en-GB" sz="2800" spc="-25" dirty="0">
                <a:latin typeface="Cambria Math"/>
                <a:cs typeface="Cambria Math"/>
              </a:rPr>
              <a:t>𝑔</a:t>
            </a:r>
            <a:r>
              <a:rPr lang="en-GB" sz="2800" spc="-10" dirty="0">
                <a:latin typeface="Century Gothic"/>
                <a:cs typeface="Century Gothic"/>
              </a:rPr>
              <a:t> and </a:t>
            </a:r>
            <a:r>
              <a:rPr lang="en-GB" sz="2800" spc="-25" dirty="0">
                <a:latin typeface="Cambria Math"/>
                <a:cs typeface="Cambria Math"/>
              </a:rPr>
              <a:t>𝑔</a:t>
            </a:r>
            <a:r>
              <a:rPr lang="en-GB" sz="2800" spc="-10" dirty="0">
                <a:latin typeface="Century Gothic"/>
                <a:cs typeface="Century Gothic"/>
              </a:rPr>
              <a:t> w.r.t </a:t>
            </a:r>
            <a:r>
              <a:rPr lang="en-GB" sz="2800" spc="-25" dirty="0">
                <a:latin typeface="Cambria Math"/>
                <a:cs typeface="Cambria Math"/>
              </a:rPr>
              <a:t>𝑥</a:t>
            </a:r>
            <a:r>
              <a:rPr lang="en-GB" sz="2800" spc="-10" dirty="0">
                <a:latin typeface="Century Gothic"/>
                <a:cs typeface="Century Gothic"/>
              </a:rPr>
              <a:t> 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B79E16CE-DB3F-DC55-9646-36E001B2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066800" y="1797139"/>
            <a:ext cx="9819640" cy="2224968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5300" marR="30480">
              <a:lnSpc>
                <a:spcPts val="2590"/>
              </a:lnSpc>
              <a:spcBef>
                <a:spcPts val="550"/>
              </a:spcBef>
            </a:pPr>
            <a:r>
              <a:rPr sz="2400" dirty="0">
                <a:latin typeface="+mj-lt"/>
                <a:cs typeface="Century Gothic"/>
              </a:rPr>
              <a:t>Output</a:t>
            </a:r>
            <a:r>
              <a:rPr sz="2400" spc="1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entury Gothic"/>
              </a:rPr>
              <a:t>layer</a:t>
            </a:r>
            <a:r>
              <a:rPr sz="2400" spc="1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ambria Math"/>
              </a:rPr>
              <a:t>𝑂</a:t>
            </a:r>
            <a:r>
              <a:rPr sz="2400" spc="200" dirty="0">
                <a:latin typeface="+mj-lt"/>
                <a:cs typeface="Cambria Math"/>
              </a:rPr>
              <a:t> </a:t>
            </a:r>
            <a:r>
              <a:rPr sz="2400" dirty="0">
                <a:latin typeface="+mj-lt"/>
                <a:cs typeface="Century Gothic"/>
              </a:rPr>
              <a:t>with</a:t>
            </a:r>
            <a:r>
              <a:rPr sz="2400" spc="-10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entury Gothic"/>
              </a:rPr>
              <a:t>parameters </a:t>
            </a:r>
            <a:r>
              <a:rPr sz="2400" dirty="0">
                <a:latin typeface="+mj-lt"/>
                <a:cs typeface="Cambria Math"/>
              </a:rPr>
              <a:t>𝜃</a:t>
            </a:r>
            <a:r>
              <a:rPr sz="2400" baseline="-15873" dirty="0">
                <a:latin typeface="+mj-lt"/>
                <a:cs typeface="Cambria Math"/>
              </a:rPr>
              <a:t>𝑂</a:t>
            </a:r>
            <a:r>
              <a:rPr sz="2400" dirty="0">
                <a:latin typeface="+mj-lt"/>
                <a:cs typeface="Century Gothic"/>
              </a:rPr>
              <a:t>,</a:t>
            </a:r>
            <a:r>
              <a:rPr sz="2400" spc="1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entury Gothic"/>
              </a:rPr>
              <a:t>hidden layer</a:t>
            </a:r>
            <a:r>
              <a:rPr sz="2400" spc="1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ambria Math"/>
              </a:rPr>
              <a:t>𝐻</a:t>
            </a:r>
            <a:r>
              <a:rPr sz="2400" spc="220" dirty="0">
                <a:latin typeface="+mj-lt"/>
                <a:cs typeface="Cambria Math"/>
              </a:rPr>
              <a:t> </a:t>
            </a:r>
            <a:r>
              <a:rPr sz="2400" dirty="0">
                <a:latin typeface="+mj-lt"/>
                <a:cs typeface="Century Gothic"/>
              </a:rPr>
              <a:t>with</a:t>
            </a:r>
            <a:r>
              <a:rPr sz="2400" spc="-10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ambria Math"/>
              </a:rPr>
              <a:t>𝜃</a:t>
            </a:r>
            <a:r>
              <a:rPr sz="2400" baseline="-15873" dirty="0">
                <a:latin typeface="+mj-lt"/>
                <a:cs typeface="Cambria Math"/>
              </a:rPr>
              <a:t>𝐻</a:t>
            </a:r>
            <a:r>
              <a:rPr sz="2400" dirty="0">
                <a:latin typeface="+mj-lt"/>
                <a:cs typeface="Century Gothic"/>
              </a:rPr>
              <a:t>, </a:t>
            </a:r>
            <a:r>
              <a:rPr sz="2400" spc="-25" dirty="0">
                <a:latin typeface="+mj-lt"/>
                <a:cs typeface="Century Gothic"/>
              </a:rPr>
              <a:t>and </a:t>
            </a:r>
            <a:r>
              <a:rPr sz="2400" dirty="0">
                <a:latin typeface="+mj-lt"/>
                <a:cs typeface="Century Gothic"/>
              </a:rPr>
              <a:t>input</a:t>
            </a:r>
            <a:r>
              <a:rPr sz="2400" spc="-2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entury Gothic"/>
              </a:rPr>
              <a:t>layer</a:t>
            </a:r>
            <a:r>
              <a:rPr sz="2400" spc="-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ambria Math"/>
              </a:rPr>
              <a:t>𝐼</a:t>
            </a:r>
            <a:r>
              <a:rPr sz="2400" spc="210" dirty="0">
                <a:latin typeface="+mj-lt"/>
                <a:cs typeface="Cambria Math"/>
              </a:rPr>
              <a:t> </a:t>
            </a:r>
            <a:r>
              <a:rPr sz="2400" dirty="0">
                <a:latin typeface="+mj-lt"/>
                <a:cs typeface="Century Gothic"/>
              </a:rPr>
              <a:t>with</a:t>
            </a:r>
            <a:r>
              <a:rPr sz="2400" spc="-2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entury Gothic"/>
              </a:rPr>
              <a:t>parameters</a:t>
            </a:r>
            <a:r>
              <a:rPr sz="2400" spc="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ambria Math"/>
              </a:rPr>
              <a:t>𝜃</a:t>
            </a:r>
            <a:r>
              <a:rPr sz="2400" baseline="-15873" dirty="0">
                <a:latin typeface="+mj-lt"/>
                <a:cs typeface="Cambria Math"/>
              </a:rPr>
              <a:t>𝐼</a:t>
            </a:r>
            <a:r>
              <a:rPr sz="2400" dirty="0">
                <a:latin typeface="+mj-lt"/>
                <a:cs typeface="Century Gothic"/>
              </a:rPr>
              <a:t>.</a:t>
            </a:r>
            <a:r>
              <a:rPr sz="2400" spc="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entury Gothic"/>
              </a:rPr>
              <a:t>And</a:t>
            </a:r>
            <a:r>
              <a:rPr sz="2400" spc="-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entury Gothic"/>
              </a:rPr>
              <a:t>a</a:t>
            </a:r>
            <a:r>
              <a:rPr sz="2400" spc="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entury Gothic"/>
              </a:rPr>
              <a:t>loss</a:t>
            </a:r>
            <a:r>
              <a:rPr sz="2400" spc="5" dirty="0">
                <a:latin typeface="+mj-lt"/>
                <a:cs typeface="Century Gothic"/>
              </a:rPr>
              <a:t> </a:t>
            </a:r>
            <a:r>
              <a:rPr sz="2400" dirty="0">
                <a:latin typeface="+mj-lt"/>
                <a:cs typeface="Century Gothic"/>
              </a:rPr>
              <a:t>function</a:t>
            </a:r>
            <a:r>
              <a:rPr sz="2400" spc="-35" dirty="0">
                <a:latin typeface="+mj-lt"/>
                <a:cs typeface="Century Gothic"/>
              </a:rPr>
              <a:t> </a:t>
            </a:r>
            <a:r>
              <a:rPr sz="2400" spc="-25" dirty="0">
                <a:latin typeface="+mj-lt"/>
                <a:cs typeface="Cambria Math"/>
              </a:rPr>
              <a:t>𝐿</a:t>
            </a:r>
            <a:r>
              <a:rPr sz="2400" spc="-25" dirty="0">
                <a:latin typeface="+mj-lt"/>
                <a:cs typeface="Century Gothic"/>
              </a:rPr>
              <a:t>.</a:t>
            </a:r>
            <a:r>
              <a:rPr lang="en-GB" sz="2400" spc="-25" dirty="0">
                <a:latin typeface="+mj-lt"/>
                <a:cs typeface="Century Gothic"/>
              </a:rPr>
              <a:t> </a:t>
            </a:r>
            <a:r>
              <a:rPr lang="en-US" sz="2400" dirty="0">
                <a:latin typeface="+mj-lt"/>
                <a:cs typeface="Century Gothic"/>
              </a:rPr>
              <a:t>The</a:t>
            </a:r>
            <a:r>
              <a:rPr lang="en-US" sz="2400" spc="-75" dirty="0">
                <a:latin typeface="+mj-lt"/>
                <a:cs typeface="Century Gothic"/>
              </a:rPr>
              <a:t> </a:t>
            </a:r>
            <a:r>
              <a:rPr lang="en-US" sz="2400" dirty="0">
                <a:latin typeface="+mj-lt"/>
                <a:cs typeface="Century Gothic"/>
              </a:rPr>
              <a:t>loss</a:t>
            </a:r>
            <a:r>
              <a:rPr lang="en-US" sz="2400" spc="-70" dirty="0">
                <a:latin typeface="+mj-lt"/>
                <a:cs typeface="Century Gothic"/>
              </a:rPr>
              <a:t> </a:t>
            </a:r>
            <a:r>
              <a:rPr lang="en-US" sz="2400" dirty="0">
                <a:latin typeface="+mj-lt"/>
                <a:cs typeface="Century Gothic"/>
              </a:rPr>
              <a:t>gradients</a:t>
            </a:r>
            <a:r>
              <a:rPr lang="en-US" sz="2400" spc="-70" dirty="0">
                <a:latin typeface="+mj-lt"/>
                <a:cs typeface="Century Gothic"/>
              </a:rPr>
              <a:t> </a:t>
            </a:r>
            <a:r>
              <a:rPr lang="en-US" sz="2400" dirty="0">
                <a:latin typeface="+mj-lt"/>
                <a:cs typeface="Century Gothic"/>
              </a:rPr>
              <a:t>with</a:t>
            </a:r>
            <a:r>
              <a:rPr lang="en-US" sz="2400" spc="-70" dirty="0">
                <a:latin typeface="+mj-lt"/>
                <a:cs typeface="Century Gothic"/>
              </a:rPr>
              <a:t> </a:t>
            </a:r>
            <a:r>
              <a:rPr lang="en-US" sz="2400" dirty="0">
                <a:latin typeface="+mj-lt"/>
                <a:cs typeface="Century Gothic"/>
              </a:rPr>
              <a:t>respect</a:t>
            </a:r>
            <a:r>
              <a:rPr lang="en-US" sz="2400" spc="-45" dirty="0">
                <a:latin typeface="+mj-lt"/>
                <a:cs typeface="Century Gothic"/>
              </a:rPr>
              <a:t> </a:t>
            </a:r>
            <a:r>
              <a:rPr lang="en-US" sz="2400" dirty="0">
                <a:latin typeface="+mj-lt"/>
                <a:cs typeface="Century Gothic"/>
              </a:rPr>
              <a:t>to</a:t>
            </a:r>
            <a:r>
              <a:rPr lang="en-US" sz="2400" spc="-65" dirty="0">
                <a:latin typeface="+mj-lt"/>
                <a:cs typeface="Century Gothic"/>
              </a:rPr>
              <a:t> </a:t>
            </a:r>
            <a:r>
              <a:rPr lang="en-US" sz="2400" dirty="0">
                <a:latin typeface="+mj-lt"/>
                <a:cs typeface="Century Gothic"/>
              </a:rPr>
              <a:t>parameters:</a:t>
            </a:r>
            <a:endParaRPr lang="en-US" sz="2400" spc="-20" dirty="0">
              <a:latin typeface="+mj-lt"/>
              <a:cs typeface="Century Gothic"/>
            </a:endParaRPr>
          </a:p>
          <a:p>
            <a:pPr marL="266700" marR="511175" indent="-229235">
              <a:lnSpc>
                <a:spcPts val="3020"/>
              </a:lnSpc>
              <a:spcBef>
                <a:spcPts val="1005"/>
              </a:spcBef>
              <a:buFont typeface="Arial"/>
              <a:buChar char="•"/>
              <a:tabLst>
                <a:tab pos="267335" algn="l"/>
              </a:tabLst>
            </a:pPr>
            <a:endParaRPr lang="en-US" sz="2800" dirty="0">
              <a:latin typeface="Century Gothic"/>
              <a:cs typeface="Century Gothic"/>
            </a:endParaRPr>
          </a:p>
          <a:p>
            <a:pPr marL="495300">
              <a:lnSpc>
                <a:spcPts val="1989"/>
              </a:lnSpc>
              <a:spcBef>
                <a:spcPts val="245"/>
              </a:spcBef>
            </a:pPr>
            <a:r>
              <a:rPr sz="2000" b="1" dirty="0">
                <a:latin typeface="Century Gothic"/>
                <a:cs typeface="Century Gothic"/>
              </a:rPr>
              <a:t>Input </a:t>
            </a:r>
            <a:r>
              <a:rPr sz="2000" b="1" spc="-10" dirty="0">
                <a:latin typeface="Century Gothic"/>
                <a:cs typeface="Century Gothic"/>
              </a:rPr>
              <a:t>layer</a:t>
            </a:r>
            <a:endParaRPr sz="2000" dirty="0">
              <a:latin typeface="Century Gothic"/>
              <a:cs typeface="Century Gothic"/>
            </a:endParaRPr>
          </a:p>
          <a:p>
            <a:pPr marL="172720" algn="ctr">
              <a:lnSpc>
                <a:spcPts val="2950"/>
              </a:lnSpc>
              <a:tabLst>
                <a:tab pos="650875" algn="l"/>
                <a:tab pos="2376170" algn="l"/>
              </a:tabLst>
            </a:pPr>
            <a:r>
              <a:rPr sz="2050" spc="35" dirty="0">
                <a:latin typeface="Cambria Math"/>
                <a:cs typeface="Cambria Math"/>
              </a:rPr>
              <a:t>𝑑𝐿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4200" baseline="-32738" dirty="0">
                <a:latin typeface="Cambria Math"/>
                <a:cs typeface="Cambria Math"/>
              </a:rPr>
              <a:t>=</a:t>
            </a:r>
            <a:r>
              <a:rPr sz="4200" spc="427" baseline="-32738" dirty="0">
                <a:latin typeface="Cambria Math"/>
                <a:cs typeface="Cambria Math"/>
              </a:rPr>
              <a:t> </a:t>
            </a:r>
            <a:r>
              <a:rPr sz="2050" dirty="0">
                <a:solidFill>
                  <a:srgbClr val="C00000"/>
                </a:solidFill>
                <a:latin typeface="Cambria Math"/>
                <a:cs typeface="Cambria Math"/>
              </a:rPr>
              <a:t>𝒅𝑳</a:t>
            </a:r>
            <a:r>
              <a:rPr sz="2050" spc="22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50" dirty="0">
                <a:solidFill>
                  <a:srgbClr val="006FC0"/>
                </a:solidFill>
                <a:latin typeface="Cambria Math"/>
                <a:cs typeface="Cambria Math"/>
              </a:rPr>
              <a:t>𝒅𝑶</a:t>
            </a:r>
            <a:r>
              <a:rPr sz="2050" spc="4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050" spc="-25" dirty="0">
                <a:solidFill>
                  <a:srgbClr val="00AF50"/>
                </a:solidFill>
                <a:latin typeface="Cambria Math"/>
                <a:cs typeface="Cambria Math"/>
              </a:rPr>
              <a:t>𝒅𝑯</a:t>
            </a:r>
            <a:r>
              <a:rPr sz="2050" dirty="0">
                <a:solidFill>
                  <a:srgbClr val="00AF50"/>
                </a:solidFill>
                <a:latin typeface="Cambria Math"/>
                <a:cs typeface="Cambria Math"/>
              </a:rPr>
              <a:t>	</a:t>
            </a:r>
            <a:r>
              <a:rPr sz="2050" spc="35" dirty="0">
                <a:latin typeface="Cambria Math"/>
                <a:cs typeface="Cambria Math"/>
              </a:rPr>
              <a:t>𝑑𝐼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2367" y="3890023"/>
            <a:ext cx="2741930" cy="113157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310"/>
              </a:spcBef>
              <a:tabLst>
                <a:tab pos="969644" algn="l"/>
              </a:tabLst>
            </a:pPr>
            <a:r>
              <a:rPr sz="2050" spc="110" dirty="0">
                <a:latin typeface="Cambria Math"/>
                <a:cs typeface="Cambria Math"/>
              </a:rPr>
              <a:t>𝑑𝜃</a:t>
            </a:r>
            <a:r>
              <a:rPr sz="2475" spc="165" baseline="-13468" dirty="0">
                <a:latin typeface="Cambria Math"/>
                <a:cs typeface="Cambria Math"/>
              </a:rPr>
              <a:t>𝐼</a:t>
            </a:r>
            <a:r>
              <a:rPr sz="2475" baseline="-13468" dirty="0">
                <a:latin typeface="Cambria Math"/>
                <a:cs typeface="Cambria Math"/>
              </a:rPr>
              <a:t>	</a:t>
            </a:r>
            <a:r>
              <a:rPr sz="2050" dirty="0">
                <a:solidFill>
                  <a:srgbClr val="C00000"/>
                </a:solidFill>
                <a:latin typeface="Cambria Math"/>
                <a:cs typeface="Cambria Math"/>
              </a:rPr>
              <a:t>𝒅𝑶</a:t>
            </a:r>
            <a:r>
              <a:rPr sz="2050" spc="-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50" dirty="0">
                <a:solidFill>
                  <a:srgbClr val="006FC0"/>
                </a:solidFill>
                <a:latin typeface="Cambria Math"/>
                <a:cs typeface="Cambria Math"/>
              </a:rPr>
              <a:t>𝒅𝑯</a:t>
            </a:r>
            <a:r>
              <a:rPr sz="2050" spc="340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050" dirty="0">
                <a:solidFill>
                  <a:srgbClr val="00AF50"/>
                </a:solidFill>
                <a:latin typeface="Cambria Math"/>
                <a:cs typeface="Cambria Math"/>
              </a:rPr>
              <a:t>𝒅𝑰</a:t>
            </a:r>
            <a:r>
              <a:rPr sz="2050" spc="350" dirty="0">
                <a:solidFill>
                  <a:srgbClr val="00AF50"/>
                </a:solidFill>
                <a:latin typeface="Cambria Math"/>
                <a:cs typeface="Cambria Math"/>
              </a:rPr>
              <a:t> </a:t>
            </a:r>
            <a:r>
              <a:rPr sz="2050" spc="110" dirty="0">
                <a:latin typeface="Cambria Math"/>
                <a:cs typeface="Cambria Math"/>
              </a:rPr>
              <a:t>𝑑𝜃</a:t>
            </a:r>
            <a:r>
              <a:rPr sz="2475" spc="165" baseline="-13468" dirty="0">
                <a:latin typeface="Cambria Math"/>
                <a:cs typeface="Cambria Math"/>
              </a:rPr>
              <a:t>𝐼</a:t>
            </a:r>
            <a:endParaRPr sz="2475" baseline="-13468" dirty="0">
              <a:latin typeface="Cambria Math"/>
              <a:cs typeface="Cambria Math"/>
            </a:endParaRPr>
          </a:p>
          <a:p>
            <a:pPr marL="169545">
              <a:lnSpc>
                <a:spcPct val="100000"/>
              </a:lnSpc>
              <a:spcBef>
                <a:spcPts val="1675"/>
              </a:spcBef>
              <a:tabLst>
                <a:tab pos="690880" algn="l"/>
                <a:tab pos="1981835" algn="l"/>
              </a:tabLst>
            </a:pPr>
            <a:r>
              <a:rPr sz="2050" spc="35" dirty="0">
                <a:latin typeface="Cambria Math"/>
                <a:cs typeface="Cambria Math"/>
              </a:rPr>
              <a:t>𝑑𝐿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4200" baseline="-32738" dirty="0">
                <a:latin typeface="Cambria Math"/>
                <a:cs typeface="Cambria Math"/>
              </a:rPr>
              <a:t>=</a:t>
            </a:r>
            <a:r>
              <a:rPr sz="4200" spc="427" baseline="-32738" dirty="0">
                <a:latin typeface="Cambria Math"/>
                <a:cs typeface="Cambria Math"/>
              </a:rPr>
              <a:t> </a:t>
            </a:r>
            <a:r>
              <a:rPr sz="2050" dirty="0">
                <a:solidFill>
                  <a:srgbClr val="C00000"/>
                </a:solidFill>
                <a:latin typeface="Cambria Math"/>
                <a:cs typeface="Cambria Math"/>
              </a:rPr>
              <a:t>𝒅𝑳</a:t>
            </a:r>
            <a:r>
              <a:rPr sz="2050" spc="23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50" spc="-25" dirty="0">
                <a:solidFill>
                  <a:srgbClr val="006FC0"/>
                </a:solidFill>
                <a:latin typeface="Cambria Math"/>
                <a:cs typeface="Cambria Math"/>
              </a:rPr>
              <a:t>𝒅𝑶</a:t>
            </a:r>
            <a:r>
              <a:rPr sz="2050" dirty="0">
                <a:solidFill>
                  <a:srgbClr val="006FC0"/>
                </a:solidFill>
                <a:latin typeface="Cambria Math"/>
                <a:cs typeface="Cambria Math"/>
              </a:rPr>
              <a:t>	</a:t>
            </a:r>
            <a:r>
              <a:rPr sz="2050" spc="40" dirty="0">
                <a:latin typeface="Cambria Math"/>
                <a:cs typeface="Cambria Math"/>
              </a:rPr>
              <a:t>𝑑𝐻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47578" y="5058245"/>
            <a:ext cx="245808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1042669" algn="l"/>
              </a:tabLst>
            </a:pPr>
            <a:r>
              <a:rPr sz="2050" spc="140" dirty="0">
                <a:latin typeface="Cambria Math"/>
                <a:cs typeface="Cambria Math"/>
              </a:rPr>
              <a:t>𝑑𝜃</a:t>
            </a:r>
            <a:r>
              <a:rPr sz="2475" spc="209" baseline="-13468" dirty="0">
                <a:latin typeface="Cambria Math"/>
                <a:cs typeface="Cambria Math"/>
              </a:rPr>
              <a:t>𝐻</a:t>
            </a:r>
            <a:r>
              <a:rPr sz="2475" baseline="-13468" dirty="0">
                <a:latin typeface="Cambria Math"/>
                <a:cs typeface="Cambria Math"/>
              </a:rPr>
              <a:t>	</a:t>
            </a:r>
            <a:r>
              <a:rPr sz="2050" dirty="0">
                <a:solidFill>
                  <a:srgbClr val="C00000"/>
                </a:solidFill>
                <a:latin typeface="Cambria Math"/>
                <a:cs typeface="Cambria Math"/>
              </a:rPr>
              <a:t>𝒅𝑶</a:t>
            </a:r>
            <a:r>
              <a:rPr sz="2050" spc="-2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50" dirty="0">
                <a:solidFill>
                  <a:srgbClr val="006FC0"/>
                </a:solidFill>
                <a:latin typeface="Cambria Math"/>
                <a:cs typeface="Cambria Math"/>
              </a:rPr>
              <a:t>𝒅𝑯</a:t>
            </a:r>
            <a:r>
              <a:rPr sz="2050" spc="-1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2050" spc="140" dirty="0">
                <a:latin typeface="Cambria Math"/>
                <a:cs typeface="Cambria Math"/>
              </a:rPr>
              <a:t>𝑑𝜃</a:t>
            </a:r>
            <a:r>
              <a:rPr sz="2475" spc="209" baseline="-13468" dirty="0">
                <a:latin typeface="Cambria Math"/>
                <a:cs typeface="Cambria Math"/>
              </a:rPr>
              <a:t>𝐻</a:t>
            </a:r>
            <a:endParaRPr sz="2475" baseline="-13468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62434" y="5679173"/>
            <a:ext cx="37274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0" dirty="0">
                <a:latin typeface="Cambria Math"/>
                <a:cs typeface="Cambria Math"/>
              </a:rPr>
              <a:t>𝑑𝑂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47578" y="6066269"/>
            <a:ext cx="20021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1028700" algn="l"/>
              </a:tabLst>
            </a:pPr>
            <a:r>
              <a:rPr sz="2050" spc="140" dirty="0">
                <a:latin typeface="Cambria Math"/>
                <a:cs typeface="Cambria Math"/>
              </a:rPr>
              <a:t>𝑑𝜃</a:t>
            </a:r>
            <a:r>
              <a:rPr sz="2475" spc="209" baseline="-13468" dirty="0">
                <a:latin typeface="Cambria Math"/>
                <a:cs typeface="Cambria Math"/>
              </a:rPr>
              <a:t>𝑂</a:t>
            </a:r>
            <a:r>
              <a:rPr sz="2475" baseline="-13468" dirty="0">
                <a:latin typeface="Cambria Math"/>
                <a:cs typeface="Cambria Math"/>
              </a:rPr>
              <a:t>	</a:t>
            </a:r>
            <a:r>
              <a:rPr sz="2050" dirty="0">
                <a:solidFill>
                  <a:srgbClr val="C00000"/>
                </a:solidFill>
                <a:latin typeface="Cambria Math"/>
                <a:cs typeface="Cambria Math"/>
              </a:rPr>
              <a:t>𝒅𝑶</a:t>
            </a:r>
            <a:r>
              <a:rPr sz="2050" spc="-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50" spc="135" dirty="0">
                <a:latin typeface="Cambria Math"/>
                <a:cs typeface="Cambria Math"/>
              </a:rPr>
              <a:t>𝑑𝜃</a:t>
            </a:r>
            <a:r>
              <a:rPr sz="2475" spc="202" baseline="-13468" dirty="0">
                <a:latin typeface="Cambria Math"/>
                <a:cs typeface="Cambria Math"/>
              </a:rPr>
              <a:t>𝑂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97744" y="4030993"/>
            <a:ext cx="443865" cy="22860"/>
          </a:xfrm>
          <a:custGeom>
            <a:avLst/>
            <a:gdLst/>
            <a:ahLst/>
            <a:cxnLst/>
            <a:rect l="l" t="t" r="r" b="b"/>
            <a:pathLst>
              <a:path w="443864" h="22860">
                <a:moveTo>
                  <a:pt x="443484" y="0"/>
                </a:moveTo>
                <a:lnTo>
                  <a:pt x="0" y="0"/>
                </a:lnTo>
                <a:lnTo>
                  <a:pt x="0" y="22860"/>
                </a:lnTo>
                <a:lnTo>
                  <a:pt x="443484" y="22860"/>
                </a:lnTo>
                <a:lnTo>
                  <a:pt x="4434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04524" y="4030993"/>
            <a:ext cx="356870" cy="22860"/>
          </a:xfrm>
          <a:custGeom>
            <a:avLst/>
            <a:gdLst/>
            <a:ahLst/>
            <a:cxnLst/>
            <a:rect l="l" t="t" r="r" b="b"/>
            <a:pathLst>
              <a:path w="356870" h="22860">
                <a:moveTo>
                  <a:pt x="356615" y="0"/>
                </a:moveTo>
                <a:lnTo>
                  <a:pt x="0" y="0"/>
                </a:lnTo>
                <a:lnTo>
                  <a:pt x="0" y="22860"/>
                </a:lnTo>
                <a:lnTo>
                  <a:pt x="356615" y="22860"/>
                </a:lnTo>
                <a:lnTo>
                  <a:pt x="35661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0576" y="4030993"/>
            <a:ext cx="372110" cy="22860"/>
          </a:xfrm>
          <a:custGeom>
            <a:avLst/>
            <a:gdLst/>
            <a:ahLst/>
            <a:cxnLst/>
            <a:rect l="l" t="t" r="r" b="b"/>
            <a:pathLst>
              <a:path w="372110" h="22860">
                <a:moveTo>
                  <a:pt x="371856" y="0"/>
                </a:moveTo>
                <a:lnTo>
                  <a:pt x="0" y="0"/>
                </a:lnTo>
                <a:lnTo>
                  <a:pt x="0" y="22860"/>
                </a:lnTo>
                <a:lnTo>
                  <a:pt x="371856" y="22860"/>
                </a:lnTo>
                <a:lnTo>
                  <a:pt x="3718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50344" y="4030993"/>
            <a:ext cx="372110" cy="22860"/>
          </a:xfrm>
          <a:custGeom>
            <a:avLst/>
            <a:gdLst/>
            <a:ahLst/>
            <a:cxnLst/>
            <a:rect l="l" t="t" r="r" b="b"/>
            <a:pathLst>
              <a:path w="372109" h="22860">
                <a:moveTo>
                  <a:pt x="371855" y="0"/>
                </a:moveTo>
                <a:lnTo>
                  <a:pt x="0" y="0"/>
                </a:lnTo>
                <a:lnTo>
                  <a:pt x="0" y="22860"/>
                </a:lnTo>
                <a:lnTo>
                  <a:pt x="371855" y="22860"/>
                </a:lnTo>
                <a:lnTo>
                  <a:pt x="37185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1635" y="4030993"/>
            <a:ext cx="443865" cy="22860"/>
          </a:xfrm>
          <a:custGeom>
            <a:avLst/>
            <a:gdLst/>
            <a:ahLst/>
            <a:cxnLst/>
            <a:rect l="l" t="t" r="r" b="b"/>
            <a:pathLst>
              <a:path w="443865" h="22860">
                <a:moveTo>
                  <a:pt x="443483" y="0"/>
                </a:moveTo>
                <a:lnTo>
                  <a:pt x="0" y="0"/>
                </a:lnTo>
                <a:lnTo>
                  <a:pt x="0" y="22860"/>
                </a:lnTo>
                <a:lnTo>
                  <a:pt x="443483" y="22860"/>
                </a:lnTo>
                <a:lnTo>
                  <a:pt x="44348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85025" y="4374273"/>
            <a:ext cx="16021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entury Gothic"/>
                <a:cs typeface="Century Gothic"/>
              </a:rPr>
              <a:t>Hidden</a:t>
            </a:r>
            <a:r>
              <a:rPr sz="2000" b="1" spc="-40" dirty="0">
                <a:latin typeface="Century Gothic"/>
                <a:cs typeface="Century Gothic"/>
              </a:rPr>
              <a:t> </a:t>
            </a:r>
            <a:r>
              <a:rPr sz="2000" b="1" spc="-20" dirty="0">
                <a:latin typeface="Century Gothic"/>
                <a:cs typeface="Century Gothic"/>
              </a:rPr>
              <a:t>layer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97744" y="5038357"/>
            <a:ext cx="528955" cy="22860"/>
          </a:xfrm>
          <a:custGeom>
            <a:avLst/>
            <a:gdLst/>
            <a:ahLst/>
            <a:cxnLst/>
            <a:rect l="l" t="t" r="r" b="b"/>
            <a:pathLst>
              <a:path w="528954" h="22860">
                <a:moveTo>
                  <a:pt x="528827" y="0"/>
                </a:moveTo>
                <a:lnTo>
                  <a:pt x="0" y="0"/>
                </a:lnTo>
                <a:lnTo>
                  <a:pt x="0" y="22860"/>
                </a:lnTo>
                <a:lnTo>
                  <a:pt x="528827" y="22860"/>
                </a:lnTo>
                <a:lnTo>
                  <a:pt x="528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89868" y="5038357"/>
            <a:ext cx="356870" cy="22860"/>
          </a:xfrm>
          <a:custGeom>
            <a:avLst/>
            <a:gdLst/>
            <a:ahLst/>
            <a:cxnLst/>
            <a:rect l="l" t="t" r="r" b="b"/>
            <a:pathLst>
              <a:path w="356870" h="22860">
                <a:moveTo>
                  <a:pt x="356615" y="0"/>
                </a:moveTo>
                <a:lnTo>
                  <a:pt x="0" y="0"/>
                </a:lnTo>
                <a:lnTo>
                  <a:pt x="0" y="22860"/>
                </a:lnTo>
                <a:lnTo>
                  <a:pt x="356615" y="22860"/>
                </a:lnTo>
                <a:lnTo>
                  <a:pt x="35661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05920" y="5038357"/>
            <a:ext cx="372110" cy="22860"/>
          </a:xfrm>
          <a:custGeom>
            <a:avLst/>
            <a:gdLst/>
            <a:ahLst/>
            <a:cxnLst/>
            <a:rect l="l" t="t" r="r" b="b"/>
            <a:pathLst>
              <a:path w="372109" h="22860">
                <a:moveTo>
                  <a:pt x="371855" y="0"/>
                </a:moveTo>
                <a:lnTo>
                  <a:pt x="0" y="0"/>
                </a:lnTo>
                <a:lnTo>
                  <a:pt x="0" y="22860"/>
                </a:lnTo>
                <a:lnTo>
                  <a:pt x="371855" y="22860"/>
                </a:lnTo>
                <a:lnTo>
                  <a:pt x="37185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37211" y="5038357"/>
            <a:ext cx="528955" cy="22860"/>
          </a:xfrm>
          <a:custGeom>
            <a:avLst/>
            <a:gdLst/>
            <a:ahLst/>
            <a:cxnLst/>
            <a:rect l="l" t="t" r="r" b="b"/>
            <a:pathLst>
              <a:path w="528954" h="22860">
                <a:moveTo>
                  <a:pt x="528827" y="0"/>
                </a:moveTo>
                <a:lnTo>
                  <a:pt x="0" y="0"/>
                </a:lnTo>
                <a:lnTo>
                  <a:pt x="0" y="22860"/>
                </a:lnTo>
                <a:lnTo>
                  <a:pt x="528827" y="22860"/>
                </a:lnTo>
                <a:lnTo>
                  <a:pt x="52882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85025" y="5383517"/>
            <a:ext cx="15563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entury Gothic"/>
                <a:cs typeface="Century Gothic"/>
              </a:rPr>
              <a:t>Output</a:t>
            </a:r>
            <a:r>
              <a:rPr sz="2000" b="1" spc="-25" dirty="0">
                <a:latin typeface="Century Gothic"/>
                <a:cs typeface="Century Gothic"/>
              </a:rPr>
              <a:t> </a:t>
            </a:r>
            <a:r>
              <a:rPr sz="2000" b="1" spc="-10" dirty="0">
                <a:latin typeface="Century Gothic"/>
                <a:cs typeface="Century Gothic"/>
              </a:rPr>
              <a:t>layer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97744" y="6045670"/>
            <a:ext cx="516890" cy="22860"/>
          </a:xfrm>
          <a:custGeom>
            <a:avLst/>
            <a:gdLst/>
            <a:ahLst/>
            <a:cxnLst/>
            <a:rect l="l" t="t" r="r" b="b"/>
            <a:pathLst>
              <a:path w="516889" h="22860">
                <a:moveTo>
                  <a:pt x="516636" y="0"/>
                </a:moveTo>
                <a:lnTo>
                  <a:pt x="0" y="0"/>
                </a:lnTo>
                <a:lnTo>
                  <a:pt x="0" y="22859"/>
                </a:lnTo>
                <a:lnTo>
                  <a:pt x="516636" y="22859"/>
                </a:lnTo>
                <a:lnTo>
                  <a:pt x="516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60863" y="5583161"/>
            <a:ext cx="1287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53085" algn="l"/>
              </a:tabLst>
            </a:pPr>
            <a:r>
              <a:rPr sz="2050" spc="35" dirty="0">
                <a:latin typeface="Cambria Math"/>
                <a:cs typeface="Cambria Math"/>
              </a:rPr>
              <a:t>𝑑𝐿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4200" baseline="-32738" dirty="0">
                <a:latin typeface="Cambria Math"/>
                <a:cs typeface="Cambria Math"/>
              </a:rPr>
              <a:t>=</a:t>
            </a:r>
            <a:r>
              <a:rPr sz="4200" spc="434" baseline="-32738" dirty="0">
                <a:latin typeface="Cambria Math"/>
                <a:cs typeface="Cambria Math"/>
              </a:rPr>
              <a:t> </a:t>
            </a:r>
            <a:r>
              <a:rPr sz="2050" spc="-25" dirty="0">
                <a:solidFill>
                  <a:srgbClr val="C00000"/>
                </a:solidFill>
                <a:latin typeface="Cambria Math"/>
                <a:cs typeface="Cambria Math"/>
              </a:rPr>
              <a:t>𝒅𝑳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76151" y="6045670"/>
            <a:ext cx="356870" cy="22860"/>
          </a:xfrm>
          <a:custGeom>
            <a:avLst/>
            <a:gdLst/>
            <a:ahLst/>
            <a:cxnLst/>
            <a:rect l="l" t="t" r="r" b="b"/>
            <a:pathLst>
              <a:path w="356870" h="22860">
                <a:moveTo>
                  <a:pt x="356615" y="0"/>
                </a:moveTo>
                <a:lnTo>
                  <a:pt x="0" y="0"/>
                </a:lnTo>
                <a:lnTo>
                  <a:pt x="0" y="22859"/>
                </a:lnTo>
                <a:lnTo>
                  <a:pt x="356615" y="22859"/>
                </a:lnTo>
                <a:lnTo>
                  <a:pt x="35661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93727" y="6045670"/>
            <a:ext cx="516890" cy="22860"/>
          </a:xfrm>
          <a:custGeom>
            <a:avLst/>
            <a:gdLst/>
            <a:ahLst/>
            <a:cxnLst/>
            <a:rect l="l" t="t" r="r" b="b"/>
            <a:pathLst>
              <a:path w="516890" h="22860">
                <a:moveTo>
                  <a:pt x="516636" y="0"/>
                </a:moveTo>
                <a:lnTo>
                  <a:pt x="0" y="0"/>
                </a:lnTo>
                <a:lnTo>
                  <a:pt x="0" y="22859"/>
                </a:lnTo>
                <a:lnTo>
                  <a:pt x="516636" y="22859"/>
                </a:lnTo>
                <a:lnTo>
                  <a:pt x="51663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1930458E-A860-C44F-091A-64E571C9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object 25"/>
          <p:cNvGrpSpPr/>
          <p:nvPr/>
        </p:nvGrpSpPr>
        <p:grpSpPr>
          <a:xfrm>
            <a:off x="5842380" y="3437509"/>
            <a:ext cx="660400" cy="13970"/>
            <a:chOff x="5842380" y="3437509"/>
            <a:chExt cx="660400" cy="13970"/>
          </a:xfrm>
        </p:grpSpPr>
        <p:sp>
          <p:nvSpPr>
            <p:cNvPr id="26" name="object 26"/>
            <p:cNvSpPr/>
            <p:nvPr/>
          </p:nvSpPr>
          <p:spPr>
            <a:xfrm>
              <a:off x="5842380" y="3437509"/>
              <a:ext cx="279400" cy="13970"/>
            </a:xfrm>
            <a:custGeom>
              <a:avLst/>
              <a:gdLst/>
              <a:ahLst/>
              <a:cxnLst/>
              <a:rect l="l" t="t" r="r" b="b"/>
              <a:pathLst>
                <a:path w="279400" h="13970">
                  <a:moveTo>
                    <a:pt x="278891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278891" y="13715"/>
                  </a:lnTo>
                  <a:lnTo>
                    <a:pt x="2788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56324" y="3437509"/>
              <a:ext cx="346075" cy="13970"/>
            </a:xfrm>
            <a:custGeom>
              <a:avLst/>
              <a:gdLst/>
              <a:ahLst/>
              <a:cxnLst/>
              <a:rect l="l" t="t" r="r" b="b"/>
              <a:pathLst>
                <a:path w="346075" h="13970">
                  <a:moveTo>
                    <a:pt x="345948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345948" y="13715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77103" y="3132836"/>
            <a:ext cx="11899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2295" algn="l"/>
              </a:tabLst>
            </a:pPr>
            <a:r>
              <a:rPr sz="1600" spc="-25" dirty="0">
                <a:latin typeface="Cambria Math"/>
                <a:cs typeface="Cambria Math"/>
              </a:rPr>
              <a:t>𝑑𝐿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dirty="0">
                <a:solidFill>
                  <a:srgbClr val="C00000"/>
                </a:solidFill>
                <a:latin typeface="Cambria Math"/>
                <a:cs typeface="Cambria Math"/>
              </a:rPr>
              <a:t>𝒅𝑳</a:t>
            </a:r>
            <a:r>
              <a:rPr sz="1600" spc="36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𝑑𝑂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7902" y="3331431"/>
            <a:ext cx="9773285" cy="17322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R="138430" algn="ctr">
              <a:lnSpc>
                <a:spcPct val="100000"/>
              </a:lnSpc>
              <a:spcBef>
                <a:spcPts val="810"/>
              </a:spcBef>
              <a:tabLst>
                <a:tab pos="610870" algn="l"/>
              </a:tabLst>
            </a:pPr>
            <a:r>
              <a:rPr sz="1600" spc="-25" dirty="0">
                <a:latin typeface="Cambria Math"/>
                <a:cs typeface="Cambria Math"/>
              </a:rPr>
              <a:t>𝑑𝜃</a:t>
            </a:r>
            <a:r>
              <a:rPr sz="1725" spc="-37" baseline="-14492" dirty="0">
                <a:latin typeface="Cambria Math"/>
                <a:cs typeface="Cambria Math"/>
              </a:rPr>
              <a:t>𝑂</a:t>
            </a:r>
            <a:r>
              <a:rPr sz="1725" baseline="-14492" dirty="0">
                <a:latin typeface="Cambria Math"/>
                <a:cs typeface="Cambria Math"/>
              </a:rPr>
              <a:t>	</a:t>
            </a:r>
            <a:r>
              <a:rPr sz="1600" spc="-20" dirty="0">
                <a:solidFill>
                  <a:srgbClr val="C00000"/>
                </a:solidFill>
                <a:latin typeface="Cambria Math"/>
                <a:cs typeface="Cambria Math"/>
              </a:rPr>
              <a:t>𝒅𝑶</a:t>
            </a:r>
            <a:r>
              <a:rPr sz="1600" spc="-7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𝑑𝜃</a:t>
            </a:r>
            <a:r>
              <a:rPr sz="1725" spc="-37" baseline="-14492" dirty="0">
                <a:latin typeface="Cambria Math"/>
                <a:cs typeface="Cambria Math"/>
              </a:rPr>
              <a:t>𝑂</a:t>
            </a:r>
            <a:endParaRPr sz="1725" baseline="-14492" dirty="0">
              <a:latin typeface="Cambria Math"/>
              <a:cs typeface="Cambria Math"/>
            </a:endParaRPr>
          </a:p>
          <a:p>
            <a:pPr marL="266700" indent="-229235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267335" algn="l"/>
              </a:tabLst>
            </a:pPr>
            <a:r>
              <a:rPr sz="2800" dirty="0">
                <a:latin typeface="Century Gothic"/>
                <a:cs typeface="Century Gothic"/>
              </a:rPr>
              <a:t>Note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that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gradients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build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on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top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each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other.</a:t>
            </a:r>
            <a:endParaRPr sz="2800" dirty="0">
              <a:latin typeface="Century Gothic"/>
              <a:cs typeface="Century Gothic"/>
            </a:endParaRPr>
          </a:p>
          <a:p>
            <a:pPr marL="7239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724535" algn="l"/>
              </a:tabLst>
            </a:pPr>
            <a:r>
              <a:rPr sz="2400" dirty="0">
                <a:latin typeface="Century Gothic"/>
                <a:cs typeface="Century Gothic"/>
              </a:rPr>
              <a:t>We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can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save</a:t>
            </a:r>
            <a:r>
              <a:rPr sz="2400" b="1" spc="-2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computations</a:t>
            </a:r>
            <a:r>
              <a:rPr sz="2400" b="1" spc="-1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by</a:t>
            </a:r>
            <a:r>
              <a:rPr sz="2400" b="1" spc="-2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caching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overlap.</a:t>
            </a:r>
            <a:endParaRPr sz="2400" dirty="0">
              <a:latin typeface="Century Gothic"/>
              <a:cs typeface="Century Gothic"/>
            </a:endParaRPr>
          </a:p>
          <a:p>
            <a:pPr marL="7239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724535" algn="l"/>
              </a:tabLst>
            </a:pPr>
            <a:r>
              <a:rPr sz="2400" dirty="0">
                <a:latin typeface="Century Gothic"/>
                <a:cs typeface="Century Gothic"/>
              </a:rPr>
              <a:t>We</a:t>
            </a:r>
            <a:r>
              <a:rPr sz="2400" spc="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need</a:t>
            </a:r>
            <a:r>
              <a:rPr sz="2400" b="1" spc="-1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to</a:t>
            </a:r>
            <a:r>
              <a:rPr sz="2400" b="1" spc="-1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know</a:t>
            </a:r>
            <a:r>
              <a:rPr sz="2400" b="1" spc="-1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all</a:t>
            </a:r>
            <a:r>
              <a:rPr sz="2400" b="1" spc="-2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hidden</a:t>
            </a:r>
            <a:r>
              <a:rPr sz="2400" b="1" spc="-1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node</a:t>
            </a:r>
            <a:r>
              <a:rPr sz="2400" b="1" spc="-1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values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across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network.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23103" y="2687827"/>
            <a:ext cx="16770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57860" algn="l"/>
              </a:tabLst>
            </a:pPr>
            <a:r>
              <a:rPr sz="1600" spc="-25" dirty="0">
                <a:latin typeface="Cambria Math"/>
                <a:cs typeface="Cambria Math"/>
              </a:rPr>
              <a:t>𝑑𝜃</a:t>
            </a:r>
            <a:r>
              <a:rPr sz="1725" spc="-37" baseline="-14492" dirty="0">
                <a:latin typeface="Cambria Math"/>
                <a:cs typeface="Cambria Math"/>
              </a:rPr>
              <a:t>𝐻</a:t>
            </a:r>
            <a:r>
              <a:rPr sz="1725" baseline="-14492" dirty="0">
                <a:latin typeface="Cambria Math"/>
                <a:cs typeface="Cambria Math"/>
              </a:rPr>
              <a:t>	</a:t>
            </a:r>
            <a:r>
              <a:rPr sz="1600" spc="-20" dirty="0">
                <a:solidFill>
                  <a:srgbClr val="C00000"/>
                </a:solidFill>
                <a:latin typeface="Cambria Math"/>
                <a:cs typeface="Cambria Math"/>
              </a:rPr>
              <a:t>𝒅𝑶</a:t>
            </a:r>
            <a:r>
              <a:rPr sz="1600" spc="-8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1600" spc="-20" dirty="0">
                <a:solidFill>
                  <a:srgbClr val="006FC0"/>
                </a:solidFill>
                <a:latin typeface="Cambria Math"/>
                <a:cs typeface="Cambria Math"/>
              </a:rPr>
              <a:t>𝒅𝑯</a:t>
            </a:r>
            <a:r>
              <a:rPr sz="1600" spc="-70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𝑑𝜃</a:t>
            </a:r>
            <a:r>
              <a:rPr sz="1725" spc="-37" baseline="-14492" dirty="0">
                <a:latin typeface="Cambria Math"/>
                <a:cs typeface="Cambria Math"/>
              </a:rPr>
              <a:t>𝐻</a:t>
            </a:r>
            <a:endParaRPr sz="1725" baseline="-14492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10988" y="2398267"/>
            <a:ext cx="1527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6740" algn="l"/>
              </a:tabLst>
            </a:pPr>
            <a:r>
              <a:rPr sz="1600" spc="-25" dirty="0">
                <a:latin typeface="Cambria Math"/>
                <a:cs typeface="Cambria Math"/>
              </a:rPr>
              <a:t>𝑑𝐿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dirty="0">
                <a:solidFill>
                  <a:srgbClr val="C00000"/>
                </a:solidFill>
                <a:latin typeface="Cambria Math"/>
                <a:cs typeface="Cambria Math"/>
              </a:rPr>
              <a:t>𝒅𝑳</a:t>
            </a:r>
            <a:r>
              <a:rPr sz="1600" spc="6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6FC0"/>
                </a:solidFill>
                <a:latin typeface="Cambria Math"/>
                <a:cs typeface="Cambria Math"/>
              </a:rPr>
              <a:t>𝒅𝑶</a:t>
            </a:r>
            <a:r>
              <a:rPr sz="1600" spc="245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𝑑𝐻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3376" y="1951481"/>
            <a:ext cx="18948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04520" algn="l"/>
              </a:tabLst>
            </a:pPr>
            <a:r>
              <a:rPr sz="1600" spc="-25" dirty="0">
                <a:latin typeface="Cambria Math"/>
                <a:cs typeface="Cambria Math"/>
              </a:rPr>
              <a:t>𝑑𝜃</a:t>
            </a:r>
            <a:r>
              <a:rPr sz="1725" spc="-37" baseline="-14492" dirty="0">
                <a:latin typeface="Cambria Math"/>
                <a:cs typeface="Cambria Math"/>
              </a:rPr>
              <a:t>𝐼</a:t>
            </a:r>
            <a:r>
              <a:rPr sz="1725" baseline="-14492" dirty="0">
                <a:latin typeface="Cambria Math"/>
                <a:cs typeface="Cambria Math"/>
              </a:rPr>
              <a:t>	</a:t>
            </a:r>
            <a:r>
              <a:rPr sz="1600" spc="-20" dirty="0">
                <a:solidFill>
                  <a:srgbClr val="C00000"/>
                </a:solidFill>
                <a:latin typeface="Cambria Math"/>
                <a:cs typeface="Cambria Math"/>
              </a:rPr>
              <a:t>𝒅𝑶</a:t>
            </a:r>
            <a:r>
              <a:rPr sz="1600" spc="-8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6FC0"/>
                </a:solidFill>
                <a:latin typeface="Cambria Math"/>
                <a:cs typeface="Cambria Math"/>
              </a:rPr>
              <a:t>𝒅𝑯</a:t>
            </a:r>
            <a:r>
              <a:rPr sz="1600" spc="170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AF50"/>
                </a:solidFill>
                <a:latin typeface="Cambria Math"/>
                <a:cs typeface="Cambria Math"/>
              </a:rPr>
              <a:t>𝒅𝑰</a:t>
            </a:r>
            <a:r>
              <a:rPr sz="1600" spc="185" dirty="0">
                <a:solidFill>
                  <a:srgbClr val="00AF50"/>
                </a:solidFill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𝑑𝜃</a:t>
            </a:r>
            <a:r>
              <a:rPr sz="1725" spc="-37" baseline="-14492" dirty="0">
                <a:latin typeface="Cambria Math"/>
                <a:cs typeface="Cambria Math"/>
              </a:rPr>
              <a:t>𝐼</a:t>
            </a:r>
            <a:endParaRPr sz="1725" baseline="-14492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5352" y="1661922"/>
            <a:ext cx="17640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59435" algn="l"/>
              </a:tabLst>
            </a:pPr>
            <a:r>
              <a:rPr sz="1600" spc="-25" dirty="0">
                <a:latin typeface="Cambria Math"/>
                <a:cs typeface="Cambria Math"/>
              </a:rPr>
              <a:t>𝑑𝐿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dirty="0">
                <a:solidFill>
                  <a:srgbClr val="C00000"/>
                </a:solidFill>
                <a:latin typeface="Cambria Math"/>
                <a:cs typeface="Cambria Math"/>
              </a:rPr>
              <a:t>𝒅𝑳</a:t>
            </a:r>
            <a:r>
              <a:rPr sz="1600" spc="7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6FC0"/>
                </a:solidFill>
                <a:latin typeface="Cambria Math"/>
                <a:cs typeface="Cambria Math"/>
              </a:rPr>
              <a:t>𝒅𝑶</a:t>
            </a:r>
            <a:r>
              <a:rPr sz="1600" spc="-60" dirty="0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AF50"/>
                </a:solidFill>
                <a:latin typeface="Cambria Math"/>
                <a:cs typeface="Cambria Math"/>
              </a:rPr>
              <a:t>𝒅𝑯</a:t>
            </a:r>
            <a:r>
              <a:rPr sz="1600" spc="275" dirty="0">
                <a:solidFill>
                  <a:srgbClr val="00AF50"/>
                </a:solidFill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𝑑𝐼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0858" y="1483613"/>
            <a:ext cx="10750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entury Gothic"/>
                <a:cs typeface="Century Gothic"/>
              </a:rPr>
              <a:t>Input</a:t>
            </a:r>
            <a:r>
              <a:rPr sz="1600" b="1" spc="-20" dirty="0">
                <a:latin typeface="Century Gothic"/>
                <a:cs typeface="Century Gothic"/>
              </a:rPr>
              <a:t> </a:t>
            </a:r>
            <a:r>
              <a:rPr sz="1600" b="1" spc="-10" dirty="0">
                <a:latin typeface="Century Gothic"/>
                <a:cs typeface="Century Gothic"/>
              </a:rPr>
              <a:t>layer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0840" y="1966848"/>
            <a:ext cx="303530" cy="13970"/>
          </a:xfrm>
          <a:custGeom>
            <a:avLst/>
            <a:gdLst/>
            <a:ahLst/>
            <a:cxnLst/>
            <a:rect l="l" t="t" r="r" b="b"/>
            <a:pathLst>
              <a:path w="303529" h="13969">
                <a:moveTo>
                  <a:pt x="303275" y="0"/>
                </a:moveTo>
                <a:lnTo>
                  <a:pt x="0" y="0"/>
                </a:lnTo>
                <a:lnTo>
                  <a:pt x="0" y="13715"/>
                </a:lnTo>
                <a:lnTo>
                  <a:pt x="303275" y="13715"/>
                </a:lnTo>
                <a:lnTo>
                  <a:pt x="303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96915" y="1815845"/>
            <a:ext cx="177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=</a:t>
            </a:r>
            <a:endParaRPr sz="1600">
              <a:latin typeface="Cambria Math"/>
              <a:cs typeface="Cambria Math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7769" y="1966848"/>
            <a:ext cx="1266825" cy="13970"/>
            <a:chOff x="5517769" y="1966848"/>
            <a:chExt cx="1266825" cy="13970"/>
          </a:xfrm>
        </p:grpSpPr>
        <p:sp>
          <p:nvSpPr>
            <p:cNvPr id="7" name="object 7"/>
            <p:cNvSpPr/>
            <p:nvPr/>
          </p:nvSpPr>
          <p:spPr>
            <a:xfrm>
              <a:off x="5517769" y="1966848"/>
              <a:ext cx="279400" cy="13970"/>
            </a:xfrm>
            <a:custGeom>
              <a:avLst/>
              <a:gdLst/>
              <a:ahLst/>
              <a:cxnLst/>
              <a:rect l="l" t="t" r="r" b="b"/>
              <a:pathLst>
                <a:path w="279400" h="13969">
                  <a:moveTo>
                    <a:pt x="278891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278891" y="13715"/>
                  </a:lnTo>
                  <a:lnTo>
                    <a:pt x="2788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31713" y="1966848"/>
              <a:ext cx="291465" cy="13970"/>
            </a:xfrm>
            <a:custGeom>
              <a:avLst/>
              <a:gdLst/>
              <a:ahLst/>
              <a:cxnLst/>
              <a:rect l="l" t="t" r="r" b="b"/>
              <a:pathLst>
                <a:path w="291464" h="13969">
                  <a:moveTo>
                    <a:pt x="291084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291084" y="13715"/>
                  </a:lnTo>
                  <a:lnTo>
                    <a:pt x="2910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56325" y="1966848"/>
              <a:ext cx="291465" cy="13970"/>
            </a:xfrm>
            <a:custGeom>
              <a:avLst/>
              <a:gdLst/>
              <a:ahLst/>
              <a:cxnLst/>
              <a:rect l="l" t="t" r="r" b="b"/>
              <a:pathLst>
                <a:path w="291464" h="13969">
                  <a:moveTo>
                    <a:pt x="291084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291084" y="13715"/>
                  </a:lnTo>
                  <a:lnTo>
                    <a:pt x="29108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80936" y="1966848"/>
              <a:ext cx="303530" cy="13970"/>
            </a:xfrm>
            <a:custGeom>
              <a:avLst/>
              <a:gdLst/>
              <a:ahLst/>
              <a:cxnLst/>
              <a:rect l="l" t="t" r="r" b="b"/>
              <a:pathLst>
                <a:path w="303529" h="13969">
                  <a:moveTo>
                    <a:pt x="303276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303276" y="13715"/>
                  </a:lnTo>
                  <a:lnTo>
                    <a:pt x="303276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30858" y="2219401"/>
            <a:ext cx="12592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entury Gothic"/>
                <a:cs typeface="Century Gothic"/>
              </a:rPr>
              <a:t>Middle</a:t>
            </a:r>
            <a:r>
              <a:rPr sz="1600" b="1" spc="-35" dirty="0">
                <a:latin typeface="Century Gothic"/>
                <a:cs typeface="Century Gothic"/>
              </a:rPr>
              <a:t> </a:t>
            </a:r>
            <a:r>
              <a:rPr sz="1600" b="1" spc="-10" dirty="0">
                <a:latin typeface="Century Gothic"/>
                <a:cs typeface="Century Gothic"/>
              </a:rPr>
              <a:t>layer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60569" y="2702941"/>
            <a:ext cx="355600" cy="13970"/>
          </a:xfrm>
          <a:custGeom>
            <a:avLst/>
            <a:gdLst/>
            <a:ahLst/>
            <a:cxnLst/>
            <a:rect l="l" t="t" r="r" b="b"/>
            <a:pathLst>
              <a:path w="355600" h="13969">
                <a:moveTo>
                  <a:pt x="355091" y="0"/>
                </a:moveTo>
                <a:lnTo>
                  <a:pt x="0" y="0"/>
                </a:lnTo>
                <a:lnTo>
                  <a:pt x="0" y="13715"/>
                </a:lnTo>
                <a:lnTo>
                  <a:pt x="355091" y="13715"/>
                </a:lnTo>
                <a:lnTo>
                  <a:pt x="355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59984" y="2552192"/>
            <a:ext cx="177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=</a:t>
            </a:r>
            <a:endParaRPr sz="1600">
              <a:latin typeface="Cambria Math"/>
              <a:cs typeface="Cambria Math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80836" y="2702941"/>
            <a:ext cx="992505" cy="13970"/>
            <a:chOff x="5680836" y="2702941"/>
            <a:chExt cx="992505" cy="13970"/>
          </a:xfrm>
        </p:grpSpPr>
        <p:sp>
          <p:nvSpPr>
            <p:cNvPr id="17" name="object 17"/>
            <p:cNvSpPr/>
            <p:nvPr/>
          </p:nvSpPr>
          <p:spPr>
            <a:xfrm>
              <a:off x="5680836" y="2702941"/>
              <a:ext cx="279400" cy="13970"/>
            </a:xfrm>
            <a:custGeom>
              <a:avLst/>
              <a:gdLst/>
              <a:ahLst/>
              <a:cxnLst/>
              <a:rect l="l" t="t" r="r" b="b"/>
              <a:pathLst>
                <a:path w="279400" h="13969">
                  <a:moveTo>
                    <a:pt x="278891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278891" y="13715"/>
                  </a:lnTo>
                  <a:lnTo>
                    <a:pt x="27889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93256" y="2702941"/>
              <a:ext cx="291465" cy="13970"/>
            </a:xfrm>
            <a:custGeom>
              <a:avLst/>
              <a:gdLst/>
              <a:ahLst/>
              <a:cxnLst/>
              <a:rect l="l" t="t" r="r" b="b"/>
              <a:pathLst>
                <a:path w="291464" h="13969">
                  <a:moveTo>
                    <a:pt x="291084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291084" y="13715"/>
                  </a:lnTo>
                  <a:lnTo>
                    <a:pt x="2910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17868" y="2702941"/>
              <a:ext cx="355600" cy="13970"/>
            </a:xfrm>
            <a:custGeom>
              <a:avLst/>
              <a:gdLst/>
              <a:ahLst/>
              <a:cxnLst/>
              <a:rect l="l" t="t" r="r" b="b"/>
              <a:pathLst>
                <a:path w="355600" h="13969">
                  <a:moveTo>
                    <a:pt x="355092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355092" y="13715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30858" y="2956051"/>
            <a:ext cx="1248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entury Gothic"/>
                <a:cs typeface="Century Gothic"/>
              </a:rPr>
              <a:t>Output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10" dirty="0">
                <a:latin typeface="Century Gothic"/>
                <a:cs typeface="Century Gothic"/>
              </a:rPr>
              <a:t>layer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31257" y="3437509"/>
            <a:ext cx="346075" cy="13970"/>
          </a:xfrm>
          <a:custGeom>
            <a:avLst/>
            <a:gdLst/>
            <a:ahLst/>
            <a:cxnLst/>
            <a:rect l="l" t="t" r="r" b="b"/>
            <a:pathLst>
              <a:path w="346075" h="13970">
                <a:moveTo>
                  <a:pt x="345948" y="0"/>
                </a:moveTo>
                <a:lnTo>
                  <a:pt x="0" y="0"/>
                </a:lnTo>
                <a:lnTo>
                  <a:pt x="0" y="13715"/>
                </a:lnTo>
                <a:lnTo>
                  <a:pt x="345948" y="13715"/>
                </a:lnTo>
                <a:lnTo>
                  <a:pt x="3459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621528" y="3286760"/>
            <a:ext cx="177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=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88057" y="5129910"/>
            <a:ext cx="65893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This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so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that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we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can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evaluate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intra-layers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terms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698356" y="5315077"/>
            <a:ext cx="264160" cy="17145"/>
          </a:xfrm>
          <a:custGeom>
            <a:avLst/>
            <a:gdLst/>
            <a:ahLst/>
            <a:cxnLst/>
            <a:rect l="l" t="t" r="r" b="b"/>
            <a:pathLst>
              <a:path w="264159" h="17145">
                <a:moveTo>
                  <a:pt x="263651" y="0"/>
                </a:moveTo>
                <a:lnTo>
                  <a:pt x="0" y="0"/>
                </a:lnTo>
                <a:lnTo>
                  <a:pt x="0" y="16764"/>
                </a:lnTo>
                <a:lnTo>
                  <a:pt x="263651" y="16764"/>
                </a:lnTo>
                <a:lnTo>
                  <a:pt x="263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667242" y="4980178"/>
            <a:ext cx="12363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50" spc="60" dirty="0">
                <a:latin typeface="Cambria Math"/>
                <a:cs typeface="Cambria Math"/>
              </a:rPr>
              <a:t>𝑑𝑂</a:t>
            </a:r>
            <a:r>
              <a:rPr sz="1450" spc="290" dirty="0">
                <a:latin typeface="Cambria Math"/>
                <a:cs typeface="Cambria Math"/>
              </a:rPr>
              <a:t> </a:t>
            </a:r>
            <a:r>
              <a:rPr sz="3000" baseline="-33333" dirty="0">
                <a:latin typeface="Century Gothic"/>
                <a:cs typeface="Century Gothic"/>
              </a:rPr>
              <a:t>and</a:t>
            </a:r>
            <a:r>
              <a:rPr sz="3000" spc="-7" baseline="-33333" dirty="0">
                <a:latin typeface="Century Gothic"/>
                <a:cs typeface="Century Gothic"/>
              </a:rPr>
              <a:t> </a:t>
            </a:r>
            <a:r>
              <a:rPr sz="1450" spc="35" dirty="0">
                <a:latin typeface="Cambria Math"/>
                <a:cs typeface="Cambria Math"/>
              </a:rPr>
              <a:t>𝑑𝐻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605136" y="5315077"/>
            <a:ext cx="264160" cy="17145"/>
          </a:xfrm>
          <a:custGeom>
            <a:avLst/>
            <a:gdLst/>
            <a:ahLst/>
            <a:cxnLst/>
            <a:rect l="l" t="t" r="r" b="b"/>
            <a:pathLst>
              <a:path w="264159" h="17145">
                <a:moveTo>
                  <a:pt x="263651" y="0"/>
                </a:moveTo>
                <a:lnTo>
                  <a:pt x="0" y="0"/>
                </a:lnTo>
                <a:lnTo>
                  <a:pt x="0" y="16764"/>
                </a:lnTo>
                <a:lnTo>
                  <a:pt x="263651" y="16764"/>
                </a:lnTo>
                <a:lnTo>
                  <a:pt x="263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686545" y="5326507"/>
            <a:ext cx="1156335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51230" algn="l"/>
              </a:tabLst>
            </a:pPr>
            <a:r>
              <a:rPr sz="1450" spc="40" dirty="0">
                <a:latin typeface="Cambria Math"/>
                <a:cs typeface="Cambria Math"/>
              </a:rPr>
              <a:t>𝑑𝐻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1450" spc="30" dirty="0">
                <a:latin typeface="Cambria Math"/>
                <a:cs typeface="Cambria Math"/>
              </a:rPr>
              <a:t>𝑑𝐼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75357" y="5523077"/>
            <a:ext cx="7892415" cy="76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>
              <a:lnSpc>
                <a:spcPts val="1980"/>
              </a:lnSpc>
              <a:spcBef>
                <a:spcPts val="100"/>
              </a:spcBef>
            </a:pPr>
            <a:r>
              <a:rPr sz="2000" dirty="0">
                <a:latin typeface="Century Gothic"/>
                <a:cs typeface="Century Gothic"/>
              </a:rPr>
              <a:t>as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well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as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inter-layer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terms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175" u="heavy" spc="142" baseline="459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75" u="heavy" spc="97" baseline="45977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𝑑𝑂</a:t>
            </a:r>
            <a:r>
              <a:rPr sz="2175" u="heavy" spc="225" baseline="45977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000" dirty="0">
                <a:latin typeface="Century Gothic"/>
                <a:cs typeface="Century Gothic"/>
              </a:rPr>
              <a:t>,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175" u="heavy" spc="75" baseline="459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75" u="heavy" spc="97" baseline="45977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𝑑𝐻</a:t>
            </a:r>
            <a:r>
              <a:rPr sz="2175" u="heavy" spc="179" baseline="45977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000" dirty="0">
                <a:latin typeface="Century Gothic"/>
                <a:cs typeface="Century Gothic"/>
              </a:rPr>
              <a:t>,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175" u="heavy" spc="89" baseline="459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75" u="heavy" spc="82" baseline="45977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𝑑𝐼</a:t>
            </a:r>
            <a:r>
              <a:rPr sz="2175" u="heavy" spc="240" baseline="45977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000" spc="-50" dirty="0"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  <a:p>
            <a:pPr marL="3983354">
              <a:lnSpc>
                <a:spcPts val="1320"/>
              </a:lnSpc>
              <a:tabLst>
                <a:tab pos="4490720" algn="l"/>
                <a:tab pos="5569585" algn="l"/>
              </a:tabLst>
            </a:pPr>
            <a:r>
              <a:rPr sz="1450" spc="90" dirty="0">
                <a:latin typeface="Cambria Math"/>
                <a:cs typeface="Cambria Math"/>
              </a:rPr>
              <a:t>𝑑𝜃</a:t>
            </a:r>
            <a:r>
              <a:rPr sz="1800" spc="135" baseline="-13888" dirty="0">
                <a:latin typeface="Cambria Math"/>
                <a:cs typeface="Cambria Math"/>
              </a:rPr>
              <a:t>𝑂</a:t>
            </a:r>
            <a:r>
              <a:rPr sz="1800" baseline="-13888" dirty="0">
                <a:latin typeface="Cambria Math"/>
                <a:cs typeface="Cambria Math"/>
              </a:rPr>
              <a:t>	</a:t>
            </a:r>
            <a:r>
              <a:rPr sz="1450" spc="70" dirty="0">
                <a:latin typeface="Cambria Math"/>
                <a:cs typeface="Cambria Math"/>
              </a:rPr>
              <a:t>𝑑𝜃</a:t>
            </a:r>
            <a:r>
              <a:rPr sz="1800" spc="104" baseline="-13888" dirty="0">
                <a:latin typeface="Cambria Math"/>
                <a:cs typeface="Cambria Math"/>
              </a:rPr>
              <a:t>𝐻</a:t>
            </a:r>
            <a:r>
              <a:rPr sz="1800" baseline="-13888" dirty="0">
                <a:latin typeface="Cambria Math"/>
                <a:cs typeface="Cambria Math"/>
              </a:rPr>
              <a:t>	</a:t>
            </a:r>
            <a:r>
              <a:rPr sz="1450" spc="50" dirty="0">
                <a:latin typeface="Cambria Math"/>
                <a:cs typeface="Cambria Math"/>
              </a:rPr>
              <a:t>𝑑𝜃</a:t>
            </a:r>
            <a:r>
              <a:rPr sz="1800" spc="75" baseline="-13888" dirty="0">
                <a:latin typeface="Cambria Math"/>
                <a:cs typeface="Cambria Math"/>
              </a:rPr>
              <a:t>𝐼</a:t>
            </a:r>
            <a:endParaRPr sz="1800" baseline="-13888" dirty="0">
              <a:latin typeface="Cambria Math"/>
              <a:cs typeface="Cambria Math"/>
            </a:endParaRPr>
          </a:p>
          <a:p>
            <a:pPr marL="253365" indent="-2279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000" dirty="0">
                <a:latin typeface="Century Gothic"/>
                <a:cs typeface="Century Gothic"/>
              </a:rPr>
              <a:t>We</a:t>
            </a:r>
            <a:r>
              <a:rPr sz="2000" spc="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get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these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by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saving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them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as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we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perform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forward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pass.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CE456FB3-27A1-956E-1BF1-A9FB73C9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</a:t>
            </a:r>
          </a:p>
        </p:txBody>
      </p:sp>
      <p:sp>
        <p:nvSpPr>
          <p:cNvPr id="37" name="object 19">
            <a:extLst>
              <a:ext uri="{FF2B5EF4-FFF2-40B4-BE49-F238E27FC236}">
                <a16:creationId xmlns:a16="http://schemas.microsoft.com/office/drawing/2014/main" id="{5D4A1E5B-433E-9D5B-11BB-6FDF67AAF0EA}"/>
              </a:ext>
            </a:extLst>
          </p:cNvPr>
          <p:cNvSpPr/>
          <p:nvPr/>
        </p:nvSpPr>
        <p:spPr>
          <a:xfrm>
            <a:off x="6165149" y="3433615"/>
            <a:ext cx="355600" cy="13970"/>
          </a:xfrm>
          <a:custGeom>
            <a:avLst/>
            <a:gdLst/>
            <a:ahLst/>
            <a:cxnLst/>
            <a:rect l="l" t="t" r="r" b="b"/>
            <a:pathLst>
              <a:path w="355600" h="13969">
                <a:moveTo>
                  <a:pt x="355092" y="0"/>
                </a:moveTo>
                <a:lnTo>
                  <a:pt x="0" y="0"/>
                </a:lnTo>
                <a:lnTo>
                  <a:pt x="0" y="13715"/>
                </a:lnTo>
                <a:lnTo>
                  <a:pt x="355092" y="13715"/>
                </a:lnTo>
                <a:lnTo>
                  <a:pt x="3550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2F28914C-D864-CFA6-83B6-070C4E4F3CED}"/>
              </a:ext>
            </a:extLst>
          </p:cNvPr>
          <p:cNvSpPr/>
          <p:nvPr/>
        </p:nvSpPr>
        <p:spPr>
          <a:xfrm>
            <a:off x="5925892" y="5672809"/>
            <a:ext cx="355600" cy="13970"/>
          </a:xfrm>
          <a:custGeom>
            <a:avLst/>
            <a:gdLst/>
            <a:ahLst/>
            <a:cxnLst/>
            <a:rect l="l" t="t" r="r" b="b"/>
            <a:pathLst>
              <a:path w="355600" h="13969">
                <a:moveTo>
                  <a:pt x="355092" y="0"/>
                </a:moveTo>
                <a:lnTo>
                  <a:pt x="0" y="0"/>
                </a:lnTo>
                <a:lnTo>
                  <a:pt x="0" y="13715"/>
                </a:lnTo>
                <a:lnTo>
                  <a:pt x="355092" y="13715"/>
                </a:lnTo>
                <a:lnTo>
                  <a:pt x="3550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B6FCBAF1-27B1-9DAF-3356-9FA31FB91C04}"/>
              </a:ext>
            </a:extLst>
          </p:cNvPr>
          <p:cNvSpPr/>
          <p:nvPr/>
        </p:nvSpPr>
        <p:spPr>
          <a:xfrm>
            <a:off x="6452615" y="5679794"/>
            <a:ext cx="355600" cy="13970"/>
          </a:xfrm>
          <a:custGeom>
            <a:avLst/>
            <a:gdLst/>
            <a:ahLst/>
            <a:cxnLst/>
            <a:rect l="l" t="t" r="r" b="b"/>
            <a:pathLst>
              <a:path w="355600" h="13969">
                <a:moveTo>
                  <a:pt x="355092" y="0"/>
                </a:moveTo>
                <a:lnTo>
                  <a:pt x="0" y="0"/>
                </a:lnTo>
                <a:lnTo>
                  <a:pt x="0" y="13715"/>
                </a:lnTo>
                <a:lnTo>
                  <a:pt x="355092" y="13715"/>
                </a:lnTo>
                <a:lnTo>
                  <a:pt x="3550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BEE0AB8F-75E1-045C-B5E0-50E9F6197EEC}"/>
              </a:ext>
            </a:extLst>
          </p:cNvPr>
          <p:cNvSpPr/>
          <p:nvPr/>
        </p:nvSpPr>
        <p:spPr>
          <a:xfrm>
            <a:off x="7455670" y="5679794"/>
            <a:ext cx="355600" cy="13970"/>
          </a:xfrm>
          <a:custGeom>
            <a:avLst/>
            <a:gdLst/>
            <a:ahLst/>
            <a:cxnLst/>
            <a:rect l="l" t="t" r="r" b="b"/>
            <a:pathLst>
              <a:path w="355600" h="13969">
                <a:moveTo>
                  <a:pt x="355092" y="0"/>
                </a:moveTo>
                <a:lnTo>
                  <a:pt x="0" y="0"/>
                </a:lnTo>
                <a:lnTo>
                  <a:pt x="0" y="13715"/>
                </a:lnTo>
                <a:lnTo>
                  <a:pt x="355092" y="13715"/>
                </a:lnTo>
                <a:lnTo>
                  <a:pt x="3550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9">
            <a:extLst>
              <a:ext uri="{FF2B5EF4-FFF2-40B4-BE49-F238E27FC236}">
                <a16:creationId xmlns:a16="http://schemas.microsoft.com/office/drawing/2014/main" id="{AC1B104F-A4D6-893A-C24C-B0C8DC6789A8}"/>
              </a:ext>
            </a:extLst>
          </p:cNvPr>
          <p:cNvSpPr/>
          <p:nvPr/>
        </p:nvSpPr>
        <p:spPr>
          <a:xfrm>
            <a:off x="8643348" y="5305991"/>
            <a:ext cx="355600" cy="13970"/>
          </a:xfrm>
          <a:custGeom>
            <a:avLst/>
            <a:gdLst/>
            <a:ahLst/>
            <a:cxnLst/>
            <a:rect l="l" t="t" r="r" b="b"/>
            <a:pathLst>
              <a:path w="355600" h="13969">
                <a:moveTo>
                  <a:pt x="355092" y="0"/>
                </a:moveTo>
                <a:lnTo>
                  <a:pt x="0" y="0"/>
                </a:lnTo>
                <a:lnTo>
                  <a:pt x="0" y="13715"/>
                </a:lnTo>
                <a:lnTo>
                  <a:pt x="355092" y="13715"/>
                </a:lnTo>
                <a:lnTo>
                  <a:pt x="3550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49E19B23-AE38-E904-3AFA-E1F0AE4EA241}"/>
              </a:ext>
            </a:extLst>
          </p:cNvPr>
          <p:cNvSpPr/>
          <p:nvPr/>
        </p:nvSpPr>
        <p:spPr>
          <a:xfrm>
            <a:off x="9573587" y="5317559"/>
            <a:ext cx="355600" cy="13970"/>
          </a:xfrm>
          <a:custGeom>
            <a:avLst/>
            <a:gdLst/>
            <a:ahLst/>
            <a:cxnLst/>
            <a:rect l="l" t="t" r="r" b="b"/>
            <a:pathLst>
              <a:path w="355600" h="13969">
                <a:moveTo>
                  <a:pt x="355092" y="0"/>
                </a:moveTo>
                <a:lnTo>
                  <a:pt x="0" y="0"/>
                </a:lnTo>
                <a:lnTo>
                  <a:pt x="0" y="13715"/>
                </a:lnTo>
                <a:lnTo>
                  <a:pt x="355092" y="13715"/>
                </a:lnTo>
                <a:lnTo>
                  <a:pt x="3550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02407" y="2085042"/>
            <a:ext cx="10966298" cy="134395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723900" indent="-229235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935" algn="l"/>
                <a:tab pos="5090795" algn="l"/>
              </a:tabLst>
            </a:pPr>
            <a:r>
              <a:rPr lang="en-GB" sz="2800" dirty="0">
                <a:latin typeface="Century Gothic"/>
                <a:cs typeface="Century Gothic"/>
              </a:rPr>
              <a:t>If there are many layers, the chain rule leads to a long sequence</a:t>
            </a:r>
            <a:r>
              <a:rPr sz="2800" spc="-25" dirty="0">
                <a:latin typeface="Century Gothic"/>
                <a:cs typeface="Century Gothic"/>
              </a:rPr>
              <a:t>.</a:t>
            </a:r>
            <a:r>
              <a:rPr lang="en-GB" sz="2800" spc="-25" dirty="0">
                <a:latin typeface="Century Gothic"/>
                <a:cs typeface="Century Gothic"/>
              </a:rPr>
              <a:t> This can either </a:t>
            </a:r>
            <a:r>
              <a:rPr lang="en-GB" sz="2800" b="1" spc="-25" dirty="0">
                <a:latin typeface="Century Gothic"/>
                <a:cs typeface="Century Gothic"/>
              </a:rPr>
              <a:t>converge</a:t>
            </a:r>
            <a:r>
              <a:rPr lang="en-GB" sz="2800" spc="-25" dirty="0">
                <a:latin typeface="Century Gothic"/>
                <a:cs typeface="Century Gothic"/>
              </a:rPr>
              <a:t> or </a:t>
            </a:r>
            <a:r>
              <a:rPr lang="en-GB" sz="2800" b="1" spc="-25" dirty="0">
                <a:latin typeface="Century Gothic"/>
                <a:cs typeface="Century Gothic"/>
              </a:rPr>
              <a:t>diverge</a:t>
            </a:r>
            <a:r>
              <a:rPr lang="en-GB" sz="2800" spc="-25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41300" marR="2031364" indent="-229235" algn="just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Gradient values can tend to </a:t>
            </a:r>
            <a:r>
              <a:rPr lang="en-GB" sz="2800" b="1" dirty="0">
                <a:latin typeface="Century Gothic"/>
                <a:cs typeface="Century Gothic"/>
              </a:rPr>
              <a:t>0</a:t>
            </a:r>
            <a:r>
              <a:rPr lang="en-GB" sz="2800" dirty="0">
                <a:latin typeface="Century Gothic"/>
                <a:cs typeface="Century Gothic"/>
              </a:rPr>
              <a:t> or </a:t>
            </a:r>
            <a:r>
              <a:rPr lang="en-GB" sz="2800" b="1" dirty="0">
                <a:latin typeface="Century Gothic"/>
                <a:cs typeface="Century Gothic"/>
              </a:rPr>
              <a:t>infinity</a:t>
            </a:r>
            <a:endParaRPr sz="2800" b="1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0261" y="3690283"/>
            <a:ext cx="21609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99285" algn="l"/>
              </a:tabLst>
            </a:pPr>
            <a:r>
              <a:rPr sz="2050" spc="-25" dirty="0">
                <a:latin typeface="Cambria Math"/>
                <a:cs typeface="Cambria Math"/>
              </a:rPr>
              <a:t>𝒍,𝒊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2050" spc="-25" dirty="0">
                <a:latin typeface="Cambria Math"/>
                <a:cs typeface="Cambria Math"/>
              </a:rPr>
              <a:t>𝒍,𝒊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0261" y="3510280"/>
            <a:ext cx="9696298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67335" algn="l"/>
                <a:tab pos="6015990" algn="l"/>
              </a:tabLst>
            </a:pPr>
            <a:r>
              <a:rPr sz="2800" dirty="0">
                <a:latin typeface="Century Gothic"/>
                <a:cs typeface="Century Gothic"/>
              </a:rPr>
              <a:t>Since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update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ambria Math"/>
                <a:cs typeface="Cambria Math"/>
              </a:rPr>
              <a:t>𝜽</a:t>
            </a:r>
            <a:r>
              <a:rPr sz="3075" baseline="31165" dirty="0">
                <a:latin typeface="Cambria Math"/>
                <a:cs typeface="Cambria Math"/>
              </a:rPr>
              <a:t>𝒔+𝟏</a:t>
            </a:r>
            <a:r>
              <a:rPr sz="3075" spc="345" baseline="3116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−=</a:t>
            </a:r>
            <a:r>
              <a:rPr sz="2800" spc="10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𝒓</a:t>
            </a:r>
            <a:r>
              <a:rPr sz="2800" spc="-40" dirty="0">
                <a:latin typeface="Cambria Math"/>
                <a:cs typeface="Cambria Math"/>
              </a:rPr>
              <a:t> </a:t>
            </a:r>
            <a:r>
              <a:rPr sz="2800" spc="95" dirty="0">
                <a:latin typeface="Cambria Math"/>
                <a:cs typeface="Cambria Math"/>
              </a:rPr>
              <a:t>∙</a:t>
            </a:r>
            <a:r>
              <a:rPr sz="2800" spc="-45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𝒈</a:t>
            </a:r>
            <a:r>
              <a:rPr sz="3075" spc="-37" baseline="31165" dirty="0">
                <a:latin typeface="Cambria Math"/>
                <a:cs typeface="Cambria Math"/>
              </a:rPr>
              <a:t>𝒔</a:t>
            </a:r>
            <a:r>
              <a:rPr sz="3075" baseline="31165" dirty="0">
                <a:latin typeface="Cambria Math"/>
                <a:cs typeface="Cambria Math"/>
              </a:rPr>
              <a:t>	</a:t>
            </a:r>
            <a:r>
              <a:rPr sz="2800" b="1" dirty="0">
                <a:latin typeface="Century Gothic"/>
                <a:cs typeface="Century Gothic"/>
              </a:rPr>
              <a:t>,</a:t>
            </a:r>
            <a:r>
              <a:rPr sz="2800" b="1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3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earlier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5400" y="3962400"/>
            <a:ext cx="10432542" cy="8343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10"/>
              </a:lnSpc>
              <a:spcBef>
                <a:spcPts val="484"/>
              </a:spcBef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parameter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is,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more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extremely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small </a:t>
            </a:r>
            <a:r>
              <a:rPr sz="2800" dirty="0">
                <a:latin typeface="Century Gothic"/>
                <a:cs typeface="Century Gothic"/>
              </a:rPr>
              <a:t>or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large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its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updates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are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80FE9B8-922A-93D1-0BE3-295970E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Exploding or Vanishing Gradients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2057400"/>
            <a:ext cx="10421621" cy="33270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1106805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Gradients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point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lang="en-GB" sz="2800" spc="-85" dirty="0">
                <a:latin typeface="Century Gothic"/>
                <a:cs typeface="Century Gothic"/>
              </a:rPr>
              <a:t>in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direction</a:t>
            </a:r>
            <a:r>
              <a:rPr sz="2800" b="1" spc="-80" dirty="0">
                <a:latin typeface="Century Gothic"/>
                <a:cs typeface="Century Gothic"/>
              </a:rPr>
              <a:t> </a:t>
            </a:r>
            <a:r>
              <a:rPr sz="2800" b="1" spc="-25" dirty="0">
                <a:latin typeface="Century Gothic"/>
                <a:cs typeface="Century Gothic"/>
              </a:rPr>
              <a:t>of </a:t>
            </a:r>
            <a:r>
              <a:rPr sz="2800" b="1" dirty="0">
                <a:latin typeface="Century Gothic"/>
                <a:cs typeface="Century Gothic"/>
              </a:rPr>
              <a:t>greatest</a:t>
            </a:r>
            <a:r>
              <a:rPr lang="en-GB" sz="2800" b="1" spc="-8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increase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41300" marR="907415" indent="-229235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dirty="0">
                <a:latin typeface="Century Gothic"/>
                <a:cs typeface="Century Gothic"/>
              </a:rPr>
              <a:t>Evaluated </a:t>
            </a:r>
            <a:r>
              <a:rPr sz="2800" b="1" dirty="0">
                <a:latin typeface="Century Gothic"/>
                <a:cs typeface="Century Gothic"/>
              </a:rPr>
              <a:t>at</a:t>
            </a:r>
            <a:r>
              <a:rPr sz="2800" b="1" spc="-9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a</a:t>
            </a:r>
            <a:r>
              <a:rPr sz="2800" b="1" spc="-8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specified</a:t>
            </a:r>
            <a:r>
              <a:rPr sz="2800" b="1" spc="-75" dirty="0">
                <a:latin typeface="Century Gothic"/>
                <a:cs typeface="Century Gothic"/>
              </a:rPr>
              <a:t> </a:t>
            </a:r>
            <a:r>
              <a:rPr sz="2800" b="1" spc="-10" dirty="0">
                <a:latin typeface="Century Gothic"/>
                <a:cs typeface="Century Gothic"/>
              </a:rPr>
              <a:t>point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ts val="3190"/>
              </a:lnSpc>
              <a:spcBef>
                <a:spcPts val="62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most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downward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direction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lang="en-GB" sz="2800" dirty="0">
                <a:latin typeface="Century Gothic"/>
                <a:cs typeface="Century Gothic"/>
              </a:rPr>
              <a:t>is </a:t>
            </a:r>
            <a:r>
              <a:rPr sz="2800" spc="-10" dirty="0">
                <a:latin typeface="Century Gothic"/>
                <a:cs typeface="Century Gothic"/>
              </a:rPr>
              <a:t>opposite</a:t>
            </a:r>
            <a:r>
              <a:rPr lang="en-GB" sz="2800" dirty="0">
                <a:latin typeface="Century Gothic"/>
                <a:cs typeface="Century Gothic"/>
              </a:rPr>
              <a:t> to gradient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41300" marR="215900" indent="-229235">
              <a:lnSpc>
                <a:spcPct val="90000"/>
              </a:lnSpc>
              <a:spcBef>
                <a:spcPts val="990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dirty="0">
                <a:latin typeface="Century Gothic"/>
                <a:cs typeface="Century Gothic"/>
              </a:rPr>
              <a:t>The</a:t>
            </a:r>
            <a:r>
              <a:rPr sz="2800" b="1" spc="-8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chain</a:t>
            </a:r>
            <a:r>
              <a:rPr sz="2800" b="1" spc="-8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rule</a:t>
            </a:r>
            <a:r>
              <a:rPr sz="2800" b="1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of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gradients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breaks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down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complicated </a:t>
            </a:r>
            <a:r>
              <a:rPr sz="2800" dirty="0">
                <a:latin typeface="Century Gothic"/>
                <a:cs typeface="Century Gothic"/>
              </a:rPr>
              <a:t>functions</a:t>
            </a:r>
            <a:r>
              <a:rPr sz="2800" spc="-10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into</a:t>
            </a:r>
            <a:r>
              <a:rPr sz="2800" spc="-10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manageable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components.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endParaRPr lang="en-GB" sz="2800" spc="-65" dirty="0">
              <a:latin typeface="Century Gothic"/>
              <a:cs typeface="Century Gothic"/>
            </a:endParaRPr>
          </a:p>
          <a:p>
            <a:pPr marL="241300" marR="215900" indent="-229235">
              <a:lnSpc>
                <a:spcPct val="90000"/>
              </a:lnSpc>
              <a:spcBef>
                <a:spcPts val="99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b="1" spc="-65" dirty="0">
                <a:latin typeface="Century Gothic"/>
                <a:cs typeface="Century Gothic"/>
              </a:rPr>
              <a:t>Backpropagation</a:t>
            </a:r>
            <a:r>
              <a:rPr lang="en-GB" sz="2800" spc="-65" dirty="0">
                <a:latin typeface="Century Gothic"/>
                <a:cs typeface="Century Gothic"/>
              </a:rPr>
              <a:t> relies on the chain rule</a:t>
            </a:r>
          </a:p>
          <a:p>
            <a:pPr marL="241300" marR="215900" indent="-229235">
              <a:lnSpc>
                <a:spcPct val="90000"/>
              </a:lnSpc>
              <a:spcBef>
                <a:spcPts val="990"/>
              </a:spcBef>
              <a:buFont typeface="Arial"/>
              <a:buChar char="•"/>
              <a:tabLst>
                <a:tab pos="241935" algn="l"/>
              </a:tabLst>
            </a:pP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A0473B7-281B-CD17-9AA4-0F8ADAD9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Gradients summary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8227924" y="3873043"/>
            <a:ext cx="21304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25" baseline="-17460" dirty="0">
                <a:latin typeface="Cambria Math"/>
                <a:cs typeface="Cambria Math"/>
              </a:rPr>
              <a:t>1+𝑒</a:t>
            </a:r>
            <a:r>
              <a:rPr sz="1450" dirty="0">
                <a:latin typeface="Cambria Math"/>
                <a:cs typeface="Cambria Math"/>
              </a:rPr>
              <a:t>−</a:t>
            </a:r>
            <a:r>
              <a:rPr sz="1450" spc="445" dirty="0">
                <a:latin typeface="Cambria Math"/>
                <a:cs typeface="Cambria Math"/>
              </a:rPr>
              <a:t> </a:t>
            </a:r>
            <a:r>
              <a:rPr sz="1450" spc="95" dirty="0">
                <a:latin typeface="Cambria Math"/>
                <a:cs typeface="Cambria Math"/>
              </a:rPr>
              <a:t>𝑏+𝑤</a:t>
            </a:r>
            <a:r>
              <a:rPr sz="2175" spc="142" baseline="-11494" dirty="0">
                <a:latin typeface="Cambria Math"/>
                <a:cs typeface="Cambria Math"/>
              </a:rPr>
              <a:t>1</a:t>
            </a:r>
            <a:r>
              <a:rPr sz="1450" spc="95" dirty="0">
                <a:latin typeface="Cambria Math"/>
                <a:cs typeface="Cambria Math"/>
              </a:rPr>
              <a:t>ℎ</a:t>
            </a:r>
            <a:r>
              <a:rPr sz="2175" spc="142" baseline="-11494" dirty="0">
                <a:latin typeface="Cambria Math"/>
                <a:cs typeface="Cambria Math"/>
              </a:rPr>
              <a:t>1</a:t>
            </a:r>
            <a:r>
              <a:rPr sz="1450" spc="95" dirty="0">
                <a:latin typeface="Cambria Math"/>
                <a:cs typeface="Cambria Math"/>
              </a:rPr>
              <a:t>+𝑤</a:t>
            </a:r>
            <a:r>
              <a:rPr sz="2175" spc="142" baseline="-13409" dirty="0">
                <a:latin typeface="Cambria Math"/>
                <a:cs typeface="Cambria Math"/>
              </a:rPr>
              <a:t>2</a:t>
            </a:r>
            <a:r>
              <a:rPr sz="1450" spc="95" dirty="0">
                <a:latin typeface="Cambria Math"/>
                <a:cs typeface="Cambria Math"/>
              </a:rPr>
              <a:t>ℎ</a:t>
            </a:r>
            <a:r>
              <a:rPr sz="2175" spc="142" baseline="-13409" dirty="0">
                <a:latin typeface="Cambria Math"/>
                <a:cs typeface="Cambria Math"/>
              </a:rPr>
              <a:t>2</a:t>
            </a:r>
            <a:endParaRPr sz="2175" baseline="-13409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27924" y="2674620"/>
            <a:ext cx="75501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750" spc="50" dirty="0">
                <a:latin typeface="Cambria Math"/>
                <a:cs typeface="Cambria Math"/>
              </a:rPr>
              <a:t>1+𝑒</a:t>
            </a:r>
            <a:r>
              <a:rPr sz="2175" spc="75" baseline="21072" dirty="0">
                <a:latin typeface="Cambria Math"/>
                <a:cs typeface="Cambria Math"/>
              </a:rPr>
              <a:t>−𝑥</a:t>
            </a:r>
            <a:endParaRPr sz="2175" baseline="21072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755953"/>
            <a:ext cx="1240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entury Gothic"/>
                <a:cs typeface="Century Gothic"/>
              </a:rPr>
              <a:t>Setup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2438400"/>
            <a:ext cx="5816600" cy="1659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One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node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with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sigmoid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activation:</a:t>
            </a:r>
            <a:endParaRPr sz="2400" dirty="0">
              <a:latin typeface="Century Gothic"/>
              <a:cs typeface="Century Gothic"/>
            </a:endParaRPr>
          </a:p>
          <a:p>
            <a:pPr marL="698500" indent="-229235">
              <a:lnSpc>
                <a:spcPct val="100000"/>
              </a:lnSpc>
              <a:spcBef>
                <a:spcPts val="22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Bias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 two</a:t>
            </a:r>
            <a:r>
              <a:rPr sz="2400" spc="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input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nodes:</a:t>
            </a:r>
            <a:endParaRPr sz="2400" dirty="0">
              <a:latin typeface="Century Gothic"/>
              <a:cs typeface="Century Gothic"/>
            </a:endParaRPr>
          </a:p>
          <a:p>
            <a:pPr marL="698500" indent="-22923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entury Gothic"/>
                <a:cs typeface="Century Gothic"/>
              </a:rPr>
              <a:t>Combined: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92264" y="2438400"/>
            <a:ext cx="802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𝑜𝑢𝑡</a:t>
            </a:r>
            <a:r>
              <a:rPr sz="2400" spc="180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5134" y="2659812"/>
            <a:ext cx="687705" cy="20320"/>
          </a:xfrm>
          <a:custGeom>
            <a:avLst/>
            <a:gdLst/>
            <a:ahLst/>
            <a:cxnLst/>
            <a:rect l="l" t="t" r="r" b="b"/>
            <a:pathLst>
              <a:path w="687704" h="20319">
                <a:moveTo>
                  <a:pt x="687324" y="0"/>
                </a:moveTo>
                <a:lnTo>
                  <a:pt x="0" y="0"/>
                </a:lnTo>
                <a:lnTo>
                  <a:pt x="0" y="19812"/>
                </a:lnTo>
                <a:lnTo>
                  <a:pt x="687324" y="19812"/>
                </a:lnTo>
                <a:lnTo>
                  <a:pt x="68732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32216" y="2342692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19848" y="3083610"/>
            <a:ext cx="282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x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𝑏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𝑤</a:t>
            </a:r>
            <a:r>
              <a:rPr sz="2625" baseline="-15873" dirty="0">
                <a:latin typeface="Cambria Math"/>
                <a:cs typeface="Cambria Math"/>
              </a:rPr>
              <a:t>1</a:t>
            </a:r>
            <a:r>
              <a:rPr sz="2400" dirty="0">
                <a:latin typeface="Cambria Math"/>
                <a:cs typeface="Cambria Math"/>
              </a:rPr>
              <a:t>ℎ</a:t>
            </a:r>
            <a:r>
              <a:rPr sz="2625" baseline="-15873" dirty="0">
                <a:latin typeface="Cambria Math"/>
                <a:cs typeface="Cambria Math"/>
              </a:rPr>
              <a:t>1</a:t>
            </a:r>
            <a:r>
              <a:rPr sz="2625" spc="382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625" spc="-30" baseline="-15873" dirty="0">
                <a:latin typeface="Cambria Math"/>
                <a:cs typeface="Cambria Math"/>
              </a:rPr>
              <a:t>2</a:t>
            </a:r>
            <a:r>
              <a:rPr sz="2400" spc="-20" dirty="0">
                <a:latin typeface="Cambria Math"/>
                <a:cs typeface="Cambria Math"/>
              </a:rPr>
              <a:t>ℎ</a:t>
            </a:r>
            <a:r>
              <a:rPr sz="2625" spc="-30" baseline="-15873" dirty="0">
                <a:latin typeface="Cambria Math"/>
                <a:cs typeface="Cambria Math"/>
              </a:rPr>
              <a:t>2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2264" y="3705402"/>
            <a:ext cx="802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𝑜𝑢𝑡</a:t>
            </a:r>
            <a:r>
              <a:rPr sz="2400" spc="18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65134" y="3926256"/>
            <a:ext cx="2147570" cy="20320"/>
          </a:xfrm>
          <a:custGeom>
            <a:avLst/>
            <a:gdLst/>
            <a:ahLst/>
            <a:cxnLst/>
            <a:rect l="l" t="t" r="r" b="b"/>
            <a:pathLst>
              <a:path w="2147570" h="20320">
                <a:moveTo>
                  <a:pt x="2147316" y="0"/>
                </a:moveTo>
                <a:lnTo>
                  <a:pt x="0" y="0"/>
                </a:lnTo>
                <a:lnTo>
                  <a:pt x="0" y="19812"/>
                </a:lnTo>
                <a:lnTo>
                  <a:pt x="2147316" y="19812"/>
                </a:lnTo>
                <a:lnTo>
                  <a:pt x="214731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262592" y="3609391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43619" y="3972483"/>
            <a:ext cx="1543685" cy="169545"/>
          </a:xfrm>
          <a:custGeom>
            <a:avLst/>
            <a:gdLst/>
            <a:ahLst/>
            <a:cxnLst/>
            <a:rect l="l" t="t" r="r" b="b"/>
            <a:pathLst>
              <a:path w="1543684" h="169545">
                <a:moveTo>
                  <a:pt x="1489328" y="0"/>
                </a:moveTo>
                <a:lnTo>
                  <a:pt x="1486916" y="6858"/>
                </a:lnTo>
                <a:lnTo>
                  <a:pt x="1496704" y="11098"/>
                </a:lnTo>
                <a:lnTo>
                  <a:pt x="1505124" y="16970"/>
                </a:lnTo>
                <a:lnTo>
                  <a:pt x="1525396" y="56165"/>
                </a:lnTo>
                <a:lnTo>
                  <a:pt x="1527936" y="83820"/>
                </a:lnTo>
                <a:lnTo>
                  <a:pt x="1527298" y="98752"/>
                </a:lnTo>
                <a:lnTo>
                  <a:pt x="1512190" y="144645"/>
                </a:lnTo>
                <a:lnTo>
                  <a:pt x="1487170" y="162433"/>
                </a:lnTo>
                <a:lnTo>
                  <a:pt x="1489328" y="169291"/>
                </a:lnTo>
                <a:lnTo>
                  <a:pt x="1529460" y="139700"/>
                </a:lnTo>
                <a:lnTo>
                  <a:pt x="1542444" y="100284"/>
                </a:lnTo>
                <a:lnTo>
                  <a:pt x="1543303" y="84709"/>
                </a:lnTo>
                <a:lnTo>
                  <a:pt x="1542442" y="69185"/>
                </a:lnTo>
                <a:lnTo>
                  <a:pt x="1529333" y="29591"/>
                </a:lnTo>
                <a:lnTo>
                  <a:pt x="1501616" y="4427"/>
                </a:lnTo>
                <a:lnTo>
                  <a:pt x="1489328" y="0"/>
                </a:lnTo>
                <a:close/>
              </a:path>
              <a:path w="1543684" h="169545">
                <a:moveTo>
                  <a:pt x="53975" y="0"/>
                </a:moveTo>
                <a:lnTo>
                  <a:pt x="13970" y="29591"/>
                </a:lnTo>
                <a:lnTo>
                  <a:pt x="861" y="69185"/>
                </a:lnTo>
                <a:lnTo>
                  <a:pt x="0" y="84709"/>
                </a:lnTo>
                <a:lnTo>
                  <a:pt x="859" y="100284"/>
                </a:lnTo>
                <a:lnTo>
                  <a:pt x="13843" y="139700"/>
                </a:lnTo>
                <a:lnTo>
                  <a:pt x="53975" y="169291"/>
                </a:lnTo>
                <a:lnTo>
                  <a:pt x="56133" y="162433"/>
                </a:lnTo>
                <a:lnTo>
                  <a:pt x="46491" y="158170"/>
                </a:lnTo>
                <a:lnTo>
                  <a:pt x="38147" y="152241"/>
                </a:lnTo>
                <a:lnTo>
                  <a:pt x="17907" y="112315"/>
                </a:lnTo>
                <a:lnTo>
                  <a:pt x="15367" y="83820"/>
                </a:lnTo>
                <a:lnTo>
                  <a:pt x="16005" y="69338"/>
                </a:lnTo>
                <a:lnTo>
                  <a:pt x="31116" y="24485"/>
                </a:lnTo>
                <a:lnTo>
                  <a:pt x="56387" y="6858"/>
                </a:lnTo>
                <a:lnTo>
                  <a:pt x="53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8F362E6-95FE-8374-B741-2B7FEDEB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Backpropagation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8227924" y="3873043"/>
            <a:ext cx="21304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25" baseline="-17460" dirty="0">
                <a:latin typeface="Cambria Math"/>
                <a:cs typeface="Cambria Math"/>
              </a:rPr>
              <a:t>1+𝑒</a:t>
            </a:r>
            <a:r>
              <a:rPr sz="1450" dirty="0">
                <a:latin typeface="Cambria Math"/>
                <a:cs typeface="Cambria Math"/>
              </a:rPr>
              <a:t>−</a:t>
            </a:r>
            <a:r>
              <a:rPr sz="1450" spc="445" dirty="0">
                <a:latin typeface="Cambria Math"/>
                <a:cs typeface="Cambria Math"/>
              </a:rPr>
              <a:t> </a:t>
            </a:r>
            <a:r>
              <a:rPr sz="1450" spc="95" dirty="0">
                <a:latin typeface="Cambria Math"/>
                <a:cs typeface="Cambria Math"/>
              </a:rPr>
              <a:t>𝑏+𝑤</a:t>
            </a:r>
            <a:r>
              <a:rPr sz="2175" spc="142" baseline="-11494" dirty="0">
                <a:latin typeface="Cambria Math"/>
                <a:cs typeface="Cambria Math"/>
              </a:rPr>
              <a:t>1</a:t>
            </a:r>
            <a:r>
              <a:rPr sz="1450" spc="95" dirty="0">
                <a:latin typeface="Cambria Math"/>
                <a:cs typeface="Cambria Math"/>
              </a:rPr>
              <a:t>ℎ</a:t>
            </a:r>
            <a:r>
              <a:rPr sz="2175" spc="142" baseline="-11494" dirty="0">
                <a:latin typeface="Cambria Math"/>
                <a:cs typeface="Cambria Math"/>
              </a:rPr>
              <a:t>1</a:t>
            </a:r>
            <a:r>
              <a:rPr sz="1450" spc="95" dirty="0">
                <a:latin typeface="Cambria Math"/>
                <a:cs typeface="Cambria Math"/>
              </a:rPr>
              <a:t>+𝑤</a:t>
            </a:r>
            <a:r>
              <a:rPr sz="2175" spc="142" baseline="-13409" dirty="0">
                <a:latin typeface="Cambria Math"/>
                <a:cs typeface="Cambria Math"/>
              </a:rPr>
              <a:t>2</a:t>
            </a:r>
            <a:r>
              <a:rPr sz="1450" spc="95" dirty="0">
                <a:latin typeface="Cambria Math"/>
                <a:cs typeface="Cambria Math"/>
              </a:rPr>
              <a:t>ℎ</a:t>
            </a:r>
            <a:r>
              <a:rPr sz="2175" spc="142" baseline="-13409" dirty="0">
                <a:latin typeface="Cambria Math"/>
                <a:cs typeface="Cambria Math"/>
              </a:rPr>
              <a:t>2</a:t>
            </a:r>
            <a:endParaRPr sz="2175" baseline="-13409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27924" y="2674620"/>
            <a:ext cx="75501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750" spc="50" dirty="0">
                <a:latin typeface="Cambria Math"/>
                <a:cs typeface="Cambria Math"/>
              </a:rPr>
              <a:t>1+𝑒</a:t>
            </a:r>
            <a:r>
              <a:rPr sz="2175" spc="75" baseline="21072" dirty="0">
                <a:latin typeface="Cambria Math"/>
                <a:cs typeface="Cambria Math"/>
              </a:rPr>
              <a:t>−𝑥</a:t>
            </a:r>
            <a:endParaRPr sz="2175" baseline="21072" dirty="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755953"/>
            <a:ext cx="1240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entury Gothic"/>
                <a:cs typeface="Century Gothic"/>
              </a:rPr>
              <a:t>Setup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2438400"/>
            <a:ext cx="5816600" cy="1659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One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node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with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sigmoid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activation:</a:t>
            </a:r>
            <a:endParaRPr sz="2400" dirty="0">
              <a:latin typeface="Century Gothic"/>
              <a:cs typeface="Century Gothic"/>
            </a:endParaRPr>
          </a:p>
          <a:p>
            <a:pPr marL="698500" indent="-229235">
              <a:lnSpc>
                <a:spcPct val="100000"/>
              </a:lnSpc>
              <a:spcBef>
                <a:spcPts val="22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Bias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 two</a:t>
            </a:r>
            <a:r>
              <a:rPr sz="2400" spc="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input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nodes:</a:t>
            </a:r>
            <a:endParaRPr sz="2400" dirty="0">
              <a:latin typeface="Century Gothic"/>
              <a:cs typeface="Century Gothic"/>
            </a:endParaRPr>
          </a:p>
          <a:p>
            <a:pPr marL="698500" indent="-22923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entury Gothic"/>
                <a:cs typeface="Century Gothic"/>
              </a:rPr>
              <a:t>Combined: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92264" y="2438400"/>
            <a:ext cx="802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𝑜𝑢𝑡</a:t>
            </a:r>
            <a:r>
              <a:rPr sz="2400" spc="180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5134" y="2659812"/>
            <a:ext cx="687705" cy="20320"/>
          </a:xfrm>
          <a:custGeom>
            <a:avLst/>
            <a:gdLst/>
            <a:ahLst/>
            <a:cxnLst/>
            <a:rect l="l" t="t" r="r" b="b"/>
            <a:pathLst>
              <a:path w="687704" h="20319">
                <a:moveTo>
                  <a:pt x="687324" y="0"/>
                </a:moveTo>
                <a:lnTo>
                  <a:pt x="0" y="0"/>
                </a:lnTo>
                <a:lnTo>
                  <a:pt x="0" y="19812"/>
                </a:lnTo>
                <a:lnTo>
                  <a:pt x="687324" y="19812"/>
                </a:lnTo>
                <a:lnTo>
                  <a:pt x="68732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32216" y="2342692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19848" y="3083610"/>
            <a:ext cx="282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x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𝑏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𝑤</a:t>
            </a:r>
            <a:r>
              <a:rPr sz="2625" baseline="-15873" dirty="0">
                <a:latin typeface="Cambria Math"/>
                <a:cs typeface="Cambria Math"/>
              </a:rPr>
              <a:t>1</a:t>
            </a:r>
            <a:r>
              <a:rPr sz="2400" dirty="0">
                <a:latin typeface="Cambria Math"/>
                <a:cs typeface="Cambria Math"/>
              </a:rPr>
              <a:t>ℎ</a:t>
            </a:r>
            <a:r>
              <a:rPr sz="2625" baseline="-15873" dirty="0">
                <a:latin typeface="Cambria Math"/>
                <a:cs typeface="Cambria Math"/>
              </a:rPr>
              <a:t>1</a:t>
            </a:r>
            <a:r>
              <a:rPr sz="2625" spc="382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-20" dirty="0">
                <a:latin typeface="Cambria Math"/>
                <a:cs typeface="Cambria Math"/>
              </a:rPr>
              <a:t>𝑤</a:t>
            </a:r>
            <a:r>
              <a:rPr sz="2625" spc="-30" baseline="-15873" dirty="0">
                <a:latin typeface="Cambria Math"/>
                <a:cs typeface="Cambria Math"/>
              </a:rPr>
              <a:t>2</a:t>
            </a:r>
            <a:r>
              <a:rPr sz="2400" spc="-20" dirty="0">
                <a:latin typeface="Cambria Math"/>
                <a:cs typeface="Cambria Math"/>
              </a:rPr>
              <a:t>ℎ</a:t>
            </a:r>
            <a:r>
              <a:rPr sz="2625" spc="-30" baseline="-15873" dirty="0">
                <a:latin typeface="Cambria Math"/>
                <a:cs typeface="Cambria Math"/>
              </a:rPr>
              <a:t>2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2264" y="3705402"/>
            <a:ext cx="802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𝑜𝑢𝑡</a:t>
            </a:r>
            <a:r>
              <a:rPr sz="2400" spc="18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65134" y="3926256"/>
            <a:ext cx="2147570" cy="20320"/>
          </a:xfrm>
          <a:custGeom>
            <a:avLst/>
            <a:gdLst/>
            <a:ahLst/>
            <a:cxnLst/>
            <a:rect l="l" t="t" r="r" b="b"/>
            <a:pathLst>
              <a:path w="2147570" h="20320">
                <a:moveTo>
                  <a:pt x="2147316" y="0"/>
                </a:moveTo>
                <a:lnTo>
                  <a:pt x="0" y="0"/>
                </a:lnTo>
                <a:lnTo>
                  <a:pt x="0" y="19812"/>
                </a:lnTo>
                <a:lnTo>
                  <a:pt x="2147316" y="19812"/>
                </a:lnTo>
                <a:lnTo>
                  <a:pt x="214731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262592" y="3609391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43619" y="3972483"/>
            <a:ext cx="1543685" cy="169545"/>
          </a:xfrm>
          <a:custGeom>
            <a:avLst/>
            <a:gdLst/>
            <a:ahLst/>
            <a:cxnLst/>
            <a:rect l="l" t="t" r="r" b="b"/>
            <a:pathLst>
              <a:path w="1543684" h="169545">
                <a:moveTo>
                  <a:pt x="1489328" y="0"/>
                </a:moveTo>
                <a:lnTo>
                  <a:pt x="1486916" y="6858"/>
                </a:lnTo>
                <a:lnTo>
                  <a:pt x="1496704" y="11098"/>
                </a:lnTo>
                <a:lnTo>
                  <a:pt x="1505124" y="16970"/>
                </a:lnTo>
                <a:lnTo>
                  <a:pt x="1525396" y="56165"/>
                </a:lnTo>
                <a:lnTo>
                  <a:pt x="1527936" y="83820"/>
                </a:lnTo>
                <a:lnTo>
                  <a:pt x="1527298" y="98752"/>
                </a:lnTo>
                <a:lnTo>
                  <a:pt x="1512190" y="144645"/>
                </a:lnTo>
                <a:lnTo>
                  <a:pt x="1487170" y="162433"/>
                </a:lnTo>
                <a:lnTo>
                  <a:pt x="1489328" y="169291"/>
                </a:lnTo>
                <a:lnTo>
                  <a:pt x="1529460" y="139700"/>
                </a:lnTo>
                <a:lnTo>
                  <a:pt x="1542444" y="100284"/>
                </a:lnTo>
                <a:lnTo>
                  <a:pt x="1543303" y="84709"/>
                </a:lnTo>
                <a:lnTo>
                  <a:pt x="1542442" y="69185"/>
                </a:lnTo>
                <a:lnTo>
                  <a:pt x="1529333" y="29591"/>
                </a:lnTo>
                <a:lnTo>
                  <a:pt x="1501616" y="4427"/>
                </a:lnTo>
                <a:lnTo>
                  <a:pt x="1489328" y="0"/>
                </a:lnTo>
                <a:close/>
              </a:path>
              <a:path w="1543684" h="169545">
                <a:moveTo>
                  <a:pt x="53975" y="0"/>
                </a:moveTo>
                <a:lnTo>
                  <a:pt x="13970" y="29591"/>
                </a:lnTo>
                <a:lnTo>
                  <a:pt x="861" y="69185"/>
                </a:lnTo>
                <a:lnTo>
                  <a:pt x="0" y="84709"/>
                </a:lnTo>
                <a:lnTo>
                  <a:pt x="859" y="100284"/>
                </a:lnTo>
                <a:lnTo>
                  <a:pt x="13843" y="139700"/>
                </a:lnTo>
                <a:lnTo>
                  <a:pt x="53975" y="169291"/>
                </a:lnTo>
                <a:lnTo>
                  <a:pt x="56133" y="162433"/>
                </a:lnTo>
                <a:lnTo>
                  <a:pt x="46491" y="158170"/>
                </a:lnTo>
                <a:lnTo>
                  <a:pt x="38147" y="152241"/>
                </a:lnTo>
                <a:lnTo>
                  <a:pt x="17907" y="112315"/>
                </a:lnTo>
                <a:lnTo>
                  <a:pt x="15367" y="83820"/>
                </a:lnTo>
                <a:lnTo>
                  <a:pt x="16005" y="69338"/>
                </a:lnTo>
                <a:lnTo>
                  <a:pt x="31116" y="24485"/>
                </a:lnTo>
                <a:lnTo>
                  <a:pt x="56387" y="6858"/>
                </a:lnTo>
                <a:lnTo>
                  <a:pt x="53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8F362E6-95FE-8374-B741-2B7FEDEB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Backpropagation</a:t>
            </a: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8AB77D7C-C14D-351B-9F72-F3A2E12CA9C0}"/>
              </a:ext>
            </a:extLst>
          </p:cNvPr>
          <p:cNvSpPr txBox="1"/>
          <p:nvPr/>
        </p:nvSpPr>
        <p:spPr>
          <a:xfrm>
            <a:off x="1033714" y="4633962"/>
            <a:ext cx="9288145" cy="146129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79400" indent="-228600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279400" algn="l"/>
              </a:tabLst>
            </a:pPr>
            <a:r>
              <a:rPr sz="2400" b="1" dirty="0">
                <a:latin typeface="Century Gothic"/>
                <a:cs typeface="Century Gothic"/>
              </a:rPr>
              <a:t>Evaluate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the</a:t>
            </a:r>
            <a:r>
              <a:rPr sz="2400" b="1" spc="-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gradients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above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node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at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the</a:t>
            </a:r>
            <a:r>
              <a:rPr sz="2400" b="1" spc="-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point</a:t>
            </a:r>
            <a:r>
              <a:rPr sz="2400" b="1" spc="-5" dirty="0">
                <a:latin typeface="Century Gothic"/>
                <a:cs typeface="Century Gothic"/>
              </a:rPr>
              <a:t> </a:t>
            </a:r>
            <a:r>
              <a:rPr sz="2400" b="1" spc="-10" dirty="0">
                <a:latin typeface="Century Gothic"/>
                <a:cs typeface="Century Gothic"/>
              </a:rPr>
              <a:t>where:</a:t>
            </a:r>
            <a:endParaRPr sz="2400" dirty="0">
              <a:latin typeface="Century Gothic"/>
              <a:cs typeface="Century Gothic"/>
            </a:endParaRPr>
          </a:p>
          <a:p>
            <a:pPr marL="735965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735965" algn="l"/>
                <a:tab pos="736600" algn="l"/>
                <a:tab pos="7372350" algn="l"/>
              </a:tabLst>
            </a:pPr>
            <a:r>
              <a:rPr sz="2000" dirty="0">
                <a:latin typeface="Century Gothic"/>
                <a:cs typeface="Century Gothic"/>
              </a:rPr>
              <a:t>Parameters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are: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bias,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𝑏</a:t>
            </a:r>
            <a:r>
              <a:rPr sz="2000" spc="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−3.00</a:t>
            </a:r>
            <a:r>
              <a:rPr sz="2000" spc="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weights,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𝑤</a:t>
            </a:r>
            <a:r>
              <a:rPr sz="2175" baseline="-15325" dirty="0">
                <a:latin typeface="Cambria Math"/>
                <a:cs typeface="Cambria Math"/>
              </a:rPr>
              <a:t>1</a:t>
            </a:r>
            <a:r>
              <a:rPr sz="2000" dirty="0">
                <a:latin typeface="Cambria Math"/>
                <a:cs typeface="Cambria Math"/>
              </a:rPr>
              <a:t>,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𝑤</a:t>
            </a:r>
            <a:r>
              <a:rPr sz="2175" baseline="-15325" dirty="0">
                <a:latin typeface="Cambria Math"/>
                <a:cs typeface="Cambria Math"/>
              </a:rPr>
              <a:t>2</a:t>
            </a:r>
            <a:r>
              <a:rPr sz="2175" spc="457" baseline="-15325" dirty="0">
                <a:latin typeface="Cambria Math"/>
                <a:cs typeface="Cambria Math"/>
              </a:rPr>
              <a:t> </a:t>
            </a:r>
            <a:r>
              <a:rPr sz="2000" spc="-60" dirty="0">
                <a:latin typeface="Cambria Math"/>
                <a:cs typeface="Cambria Math"/>
              </a:rPr>
              <a:t>=</a:t>
            </a:r>
            <a:r>
              <a:rPr sz="2000" dirty="0">
                <a:latin typeface="Cambria Math"/>
                <a:cs typeface="Cambria Math"/>
              </a:rPr>
              <a:t>	2.00,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−3.00</a:t>
            </a:r>
            <a:endParaRPr sz="2000" dirty="0">
              <a:latin typeface="Cambria Math"/>
              <a:cs typeface="Cambria Math"/>
            </a:endParaRPr>
          </a:p>
          <a:p>
            <a:pPr marL="735965" lvl="1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735965" algn="l"/>
                <a:tab pos="736600" algn="l"/>
                <a:tab pos="5752465" algn="l"/>
              </a:tabLst>
            </a:pPr>
            <a:r>
              <a:rPr sz="2000" dirty="0">
                <a:latin typeface="Century Gothic"/>
                <a:cs typeface="Century Gothic"/>
              </a:rPr>
              <a:t>Data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such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that: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input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nodes</a:t>
            </a:r>
            <a:r>
              <a:rPr sz="2000" spc="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ℎ</a:t>
            </a:r>
            <a:r>
              <a:rPr sz="2175" baseline="-15325" dirty="0">
                <a:latin typeface="Cambria Math"/>
                <a:cs typeface="Cambria Math"/>
              </a:rPr>
              <a:t>1</a:t>
            </a:r>
            <a:r>
              <a:rPr sz="2000" dirty="0">
                <a:latin typeface="Cambria Math"/>
                <a:cs typeface="Cambria Math"/>
              </a:rPr>
              <a:t>,</a:t>
            </a:r>
            <a:r>
              <a:rPr sz="2000" spc="-10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ℎ</a:t>
            </a:r>
            <a:r>
              <a:rPr sz="2175" baseline="-15325" dirty="0">
                <a:latin typeface="Cambria Math"/>
                <a:cs typeface="Cambria Math"/>
              </a:rPr>
              <a:t>2</a:t>
            </a:r>
            <a:r>
              <a:rPr sz="2175" spc="494" baseline="-1532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=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10" dirty="0">
                <a:latin typeface="Cambria Math"/>
                <a:cs typeface="Cambria Math"/>
              </a:rPr>
              <a:t>−1.00,</a:t>
            </a:r>
            <a:r>
              <a:rPr sz="2000" spc="-7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−2.00</a:t>
            </a:r>
            <a:endParaRPr sz="2000" dirty="0">
              <a:latin typeface="Cambria Math"/>
              <a:cs typeface="Cambria Math"/>
            </a:endParaRPr>
          </a:p>
          <a:p>
            <a:pPr marL="735965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735965" algn="l"/>
                <a:tab pos="736600" algn="l"/>
              </a:tabLst>
            </a:pPr>
            <a:r>
              <a:rPr sz="2000" dirty="0">
                <a:latin typeface="Century Gothic"/>
                <a:cs typeface="Century Gothic"/>
              </a:rPr>
              <a:t>Gradient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loss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with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respect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output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given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above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4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𝛾</a:t>
            </a:r>
            <a:r>
              <a:rPr sz="2000" spc="-25" dirty="0"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4739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906874" y="2693373"/>
            <a:ext cx="18948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04520" algn="l"/>
              </a:tabLst>
            </a:pPr>
            <a:r>
              <a:rPr sz="1600" spc="-25" dirty="0">
                <a:latin typeface="Cambria Math"/>
                <a:cs typeface="Cambria Math"/>
              </a:rPr>
              <a:t>𝑑𝜃</a:t>
            </a:r>
            <a:r>
              <a:rPr sz="1725" spc="-37" baseline="-14492" dirty="0">
                <a:latin typeface="Cambria Math"/>
                <a:cs typeface="Cambria Math"/>
              </a:rPr>
              <a:t>𝐼</a:t>
            </a:r>
            <a:r>
              <a:rPr sz="1725" baseline="-14492" dirty="0">
                <a:latin typeface="Cambria Math"/>
                <a:cs typeface="Cambria Math"/>
              </a:rPr>
              <a:t>	</a:t>
            </a:r>
            <a:r>
              <a:rPr sz="1600" spc="-20" dirty="0">
                <a:solidFill>
                  <a:srgbClr val="00AF50"/>
                </a:solidFill>
                <a:latin typeface="Cambria Math"/>
                <a:cs typeface="Cambria Math"/>
              </a:rPr>
              <a:t>𝒅𝑶</a:t>
            </a:r>
            <a:r>
              <a:rPr sz="1600" spc="-85" dirty="0">
                <a:solidFill>
                  <a:srgbClr val="00AF5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AF50"/>
                </a:solidFill>
                <a:latin typeface="Cambria Math"/>
                <a:cs typeface="Cambria Math"/>
              </a:rPr>
              <a:t>𝒅𝑯</a:t>
            </a:r>
            <a:r>
              <a:rPr sz="1600" spc="165" dirty="0">
                <a:solidFill>
                  <a:srgbClr val="00AF5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AF50"/>
                </a:solidFill>
                <a:latin typeface="Cambria Math"/>
                <a:cs typeface="Cambria Math"/>
              </a:rPr>
              <a:t>𝒅𝑰</a:t>
            </a:r>
            <a:r>
              <a:rPr sz="1600" spc="185" dirty="0">
                <a:solidFill>
                  <a:srgbClr val="00AF50"/>
                </a:solidFill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𝑑𝜃</a:t>
            </a:r>
            <a:r>
              <a:rPr sz="1725" spc="-37" baseline="-14492" dirty="0">
                <a:latin typeface="Cambria Math"/>
                <a:cs typeface="Cambria Math"/>
              </a:rPr>
              <a:t>𝐼</a:t>
            </a:r>
            <a:endParaRPr sz="1725" baseline="-14492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68850" y="2404118"/>
            <a:ext cx="17640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59435" algn="l"/>
              </a:tabLst>
            </a:pPr>
            <a:r>
              <a:rPr sz="1600" spc="-25" dirty="0">
                <a:latin typeface="Cambria Math"/>
                <a:cs typeface="Cambria Math"/>
              </a:rPr>
              <a:t>𝑑𝐿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dirty="0">
                <a:solidFill>
                  <a:srgbClr val="00AF50"/>
                </a:solidFill>
                <a:latin typeface="Cambria Math"/>
                <a:cs typeface="Cambria Math"/>
              </a:rPr>
              <a:t>𝒅𝑳</a:t>
            </a:r>
            <a:r>
              <a:rPr sz="1600" spc="70" dirty="0">
                <a:solidFill>
                  <a:srgbClr val="00AF5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AF50"/>
                </a:solidFill>
                <a:latin typeface="Cambria Math"/>
                <a:cs typeface="Cambria Math"/>
              </a:rPr>
              <a:t>𝒅𝑶</a:t>
            </a:r>
            <a:r>
              <a:rPr sz="1600" spc="-60" dirty="0">
                <a:solidFill>
                  <a:srgbClr val="00AF5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AF50"/>
                </a:solidFill>
                <a:latin typeface="Cambria Math"/>
                <a:cs typeface="Cambria Math"/>
              </a:rPr>
              <a:t>𝒅𝑯</a:t>
            </a:r>
            <a:r>
              <a:rPr sz="1600" spc="275" dirty="0">
                <a:solidFill>
                  <a:srgbClr val="00AF50"/>
                </a:solidFill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𝑑𝐼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02886" y="3428500"/>
            <a:ext cx="170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57860" algn="l"/>
              </a:tabLst>
            </a:pPr>
            <a:r>
              <a:rPr sz="1600" spc="-25" dirty="0">
                <a:latin typeface="Cambria Math"/>
                <a:cs typeface="Cambria Math"/>
              </a:rPr>
              <a:t>𝑑𝜃</a:t>
            </a:r>
            <a:r>
              <a:rPr sz="1725" spc="-37" baseline="-14492" dirty="0">
                <a:latin typeface="Cambria Math"/>
                <a:cs typeface="Cambria Math"/>
              </a:rPr>
              <a:t>𝐻</a:t>
            </a:r>
            <a:r>
              <a:rPr sz="1725" baseline="-14492" dirty="0">
                <a:latin typeface="Cambria Math"/>
                <a:cs typeface="Cambria Math"/>
              </a:rPr>
              <a:t>	</a:t>
            </a:r>
            <a:r>
              <a:rPr sz="1600" spc="-20" dirty="0">
                <a:solidFill>
                  <a:srgbClr val="FFC000"/>
                </a:solidFill>
                <a:latin typeface="Cambria Math"/>
                <a:cs typeface="Cambria Math"/>
              </a:rPr>
              <a:t>𝒅𝑶</a:t>
            </a:r>
            <a:r>
              <a:rPr sz="1600" spc="-85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sz="1600" spc="-20" dirty="0">
                <a:solidFill>
                  <a:srgbClr val="FFC000"/>
                </a:solidFill>
                <a:latin typeface="Cambria Math"/>
                <a:cs typeface="Cambria Math"/>
              </a:rPr>
              <a:t>𝒅𝑯</a:t>
            </a:r>
            <a:r>
              <a:rPr sz="1600" spc="-70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Cambria Math"/>
                <a:cs typeface="Cambria Math"/>
              </a:rPr>
              <a:t>𝒅𝜽</a:t>
            </a:r>
            <a:r>
              <a:rPr sz="1725" spc="-37" baseline="-14492" dirty="0">
                <a:solidFill>
                  <a:srgbClr val="FF0000"/>
                </a:solidFill>
                <a:latin typeface="Cambria Math"/>
                <a:cs typeface="Cambria Math"/>
              </a:rPr>
              <a:t>𝑯</a:t>
            </a:r>
            <a:endParaRPr sz="1725" baseline="-14492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90769" y="3138939"/>
            <a:ext cx="15582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6740" algn="l"/>
              </a:tabLst>
            </a:pPr>
            <a:r>
              <a:rPr sz="1600" spc="-25" dirty="0">
                <a:latin typeface="Cambria Math"/>
                <a:cs typeface="Cambria Math"/>
              </a:rPr>
              <a:t>𝑑𝐿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dirty="0">
                <a:solidFill>
                  <a:srgbClr val="FFC000"/>
                </a:solidFill>
                <a:latin typeface="Cambria Math"/>
                <a:cs typeface="Cambria Math"/>
              </a:rPr>
              <a:t>𝒅𝑳</a:t>
            </a:r>
            <a:r>
              <a:rPr sz="1600" spc="65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FC000"/>
                </a:solidFill>
                <a:latin typeface="Cambria Math"/>
                <a:cs typeface="Cambria Math"/>
              </a:rPr>
              <a:t>𝒅𝑶</a:t>
            </a:r>
            <a:r>
              <a:rPr sz="1600" spc="280" dirty="0">
                <a:solidFill>
                  <a:srgbClr val="FFC000"/>
                </a:solidFill>
                <a:latin typeface="Cambria Math"/>
                <a:cs typeface="Cambria Math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Cambria Math"/>
                <a:cs typeface="Cambria Math"/>
              </a:rPr>
              <a:t>𝒅𝑯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1400" y="4125494"/>
            <a:ext cx="9985375" cy="1964127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R="350520" algn="ctr">
              <a:lnSpc>
                <a:spcPct val="100000"/>
              </a:lnSpc>
              <a:spcBef>
                <a:spcPts val="400"/>
              </a:spcBef>
              <a:tabLst>
                <a:tab pos="610870" algn="l"/>
              </a:tabLst>
            </a:pPr>
            <a:r>
              <a:rPr sz="1600" spc="-25" dirty="0">
                <a:latin typeface="Cambria Math"/>
                <a:cs typeface="Cambria Math"/>
              </a:rPr>
              <a:t>𝑑𝜃</a:t>
            </a:r>
            <a:r>
              <a:rPr sz="1725" spc="-37" baseline="-14492" dirty="0">
                <a:latin typeface="Cambria Math"/>
                <a:cs typeface="Cambria Math"/>
              </a:rPr>
              <a:t>𝑂</a:t>
            </a:r>
            <a:r>
              <a:rPr sz="1725" baseline="-14492" dirty="0">
                <a:latin typeface="Cambria Math"/>
                <a:cs typeface="Cambria Math"/>
              </a:rPr>
              <a:t>	</a:t>
            </a:r>
            <a:r>
              <a:rPr sz="1600" dirty="0">
                <a:latin typeface="Cambria Math"/>
                <a:cs typeface="Cambria Math"/>
              </a:rPr>
              <a:t>𝑑𝑂</a:t>
            </a:r>
            <a:r>
              <a:rPr sz="1600" spc="-60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𝑑𝜃</a:t>
            </a:r>
            <a:r>
              <a:rPr sz="1725" spc="-37" baseline="-14492" dirty="0">
                <a:latin typeface="Cambria Math"/>
                <a:cs typeface="Cambria Math"/>
              </a:rPr>
              <a:t>𝑂</a:t>
            </a:r>
            <a:endParaRPr sz="1725" baseline="-14492" dirty="0">
              <a:latin typeface="Cambria Math"/>
              <a:cs typeface="Cambria Math"/>
            </a:endParaRPr>
          </a:p>
          <a:p>
            <a:pPr marL="38100" marR="30480">
              <a:lnSpc>
                <a:spcPct val="90000"/>
              </a:lnSpc>
              <a:spcBef>
                <a:spcPts val="870"/>
              </a:spcBef>
            </a:pPr>
            <a:r>
              <a:rPr sz="2800" dirty="0">
                <a:latin typeface="Century Gothic"/>
                <a:cs typeface="Century Gothic"/>
              </a:rPr>
              <a:t>We</a:t>
            </a:r>
            <a:r>
              <a:rPr sz="2800" spc="-1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will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start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at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point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where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we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receive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solidFill>
                  <a:srgbClr val="FFC000"/>
                </a:solidFill>
                <a:latin typeface="Century Gothic"/>
                <a:cs typeface="Century Gothic"/>
              </a:rPr>
              <a:t>last</a:t>
            </a:r>
            <a:r>
              <a:rPr sz="2800" spc="-50" dirty="0">
                <a:solidFill>
                  <a:srgbClr val="FFC000"/>
                </a:solidFill>
                <a:latin typeface="Century Gothic"/>
                <a:cs typeface="Century Gothic"/>
              </a:rPr>
              <a:t> </a:t>
            </a:r>
            <a:r>
              <a:rPr sz="2800" spc="-10" dirty="0">
                <a:solidFill>
                  <a:srgbClr val="FFC000"/>
                </a:solidFill>
                <a:latin typeface="Century Gothic"/>
                <a:cs typeface="Century Gothic"/>
              </a:rPr>
              <a:t>layer’s </a:t>
            </a:r>
            <a:r>
              <a:rPr sz="2800" spc="-25" dirty="0">
                <a:solidFill>
                  <a:srgbClr val="FFC000"/>
                </a:solidFill>
                <a:latin typeface="Century Gothic"/>
                <a:cs typeface="Century Gothic"/>
              </a:rPr>
              <a:t>pass-</a:t>
            </a:r>
            <a:r>
              <a:rPr sz="2800" dirty="0">
                <a:solidFill>
                  <a:srgbClr val="FFC000"/>
                </a:solidFill>
                <a:latin typeface="Century Gothic"/>
                <a:cs typeface="Century Gothic"/>
              </a:rPr>
              <a:t>through</a:t>
            </a:r>
            <a:r>
              <a:rPr sz="2800" spc="-40" dirty="0">
                <a:solidFill>
                  <a:srgbClr val="FFC000"/>
                </a:solidFill>
                <a:latin typeface="Century Gothic"/>
                <a:cs typeface="Century Gothic"/>
              </a:rPr>
              <a:t> </a:t>
            </a:r>
            <a:r>
              <a:rPr sz="2800" dirty="0">
                <a:solidFill>
                  <a:srgbClr val="FFC000"/>
                </a:solidFill>
                <a:latin typeface="Century Gothic"/>
                <a:cs typeface="Century Gothic"/>
              </a:rPr>
              <a:t>gradient</a:t>
            </a:r>
            <a:r>
              <a:rPr sz="2800" spc="-80" dirty="0">
                <a:solidFill>
                  <a:srgbClr val="FFC000"/>
                </a:solidFill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passed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current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layer.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Then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we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will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compute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two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quantities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the </a:t>
            </a:r>
            <a:r>
              <a:rPr sz="2800" dirty="0">
                <a:solidFill>
                  <a:srgbClr val="FFC000"/>
                </a:solidFill>
                <a:latin typeface="Century Gothic"/>
                <a:cs typeface="Century Gothic"/>
              </a:rPr>
              <a:t>update</a:t>
            </a:r>
            <a:r>
              <a:rPr sz="2800" spc="-50" dirty="0">
                <a:solidFill>
                  <a:srgbClr val="FFC000"/>
                </a:solidFill>
                <a:latin typeface="Century Gothic"/>
                <a:cs typeface="Century Gothic"/>
              </a:rPr>
              <a:t> </a:t>
            </a:r>
            <a:r>
              <a:rPr sz="2800" dirty="0">
                <a:solidFill>
                  <a:srgbClr val="FFC000"/>
                </a:solidFill>
                <a:latin typeface="Century Gothic"/>
                <a:cs typeface="Century Gothic"/>
              </a:rPr>
              <a:t>to</a:t>
            </a:r>
            <a:r>
              <a:rPr sz="2800" spc="-55" dirty="0">
                <a:solidFill>
                  <a:srgbClr val="FFC000"/>
                </a:solidFill>
                <a:latin typeface="Century Gothic"/>
                <a:cs typeface="Century Gothic"/>
              </a:rPr>
              <a:t> </a:t>
            </a:r>
            <a:r>
              <a:rPr sz="2800" dirty="0">
                <a:solidFill>
                  <a:srgbClr val="FFC000"/>
                </a:solidFill>
                <a:latin typeface="Century Gothic"/>
                <a:cs typeface="Century Gothic"/>
              </a:rPr>
              <a:t>the</a:t>
            </a:r>
            <a:r>
              <a:rPr sz="2800" spc="-65" dirty="0">
                <a:solidFill>
                  <a:srgbClr val="FFC000"/>
                </a:solidFill>
                <a:latin typeface="Century Gothic"/>
                <a:cs typeface="Century Gothic"/>
              </a:rPr>
              <a:t> </a:t>
            </a:r>
            <a:r>
              <a:rPr sz="2800" dirty="0">
                <a:solidFill>
                  <a:srgbClr val="FF0000"/>
                </a:solidFill>
                <a:latin typeface="Century Gothic"/>
                <a:cs typeface="Century Gothic"/>
              </a:rPr>
              <a:t>layer’s</a:t>
            </a:r>
            <a:r>
              <a:rPr sz="2800" spc="-40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2800" dirty="0">
                <a:solidFill>
                  <a:srgbClr val="FF0000"/>
                </a:solidFill>
                <a:latin typeface="Century Gothic"/>
                <a:cs typeface="Century Gothic"/>
              </a:rPr>
              <a:t>weights</a:t>
            </a:r>
            <a:r>
              <a:rPr sz="2800" spc="-40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and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its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spc="-30" dirty="0">
                <a:solidFill>
                  <a:srgbClr val="00AF50"/>
                </a:solidFill>
                <a:latin typeface="Century Gothic"/>
                <a:cs typeface="Century Gothic"/>
              </a:rPr>
              <a:t>pass-</a:t>
            </a:r>
            <a:r>
              <a:rPr sz="2800" spc="-10" dirty="0">
                <a:solidFill>
                  <a:srgbClr val="00AF50"/>
                </a:solidFill>
                <a:latin typeface="Century Gothic"/>
                <a:cs typeface="Century Gothic"/>
              </a:rPr>
              <a:t>through </a:t>
            </a:r>
            <a:r>
              <a:rPr sz="2800" dirty="0">
                <a:solidFill>
                  <a:srgbClr val="00AF50"/>
                </a:solidFill>
                <a:latin typeface="Century Gothic"/>
                <a:cs typeface="Century Gothic"/>
              </a:rPr>
              <a:t>gradient</a:t>
            </a:r>
            <a:r>
              <a:rPr sz="2800" spc="-65" dirty="0">
                <a:solidFill>
                  <a:srgbClr val="00AF50"/>
                </a:solidFill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next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layer.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1676400"/>
            <a:ext cx="3326129" cy="81851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lang="en-GB" sz="2800" dirty="0">
                <a:latin typeface="Century Gothic"/>
                <a:cs typeface="Century Gothic"/>
              </a:rPr>
              <a:t>We saw that</a:t>
            </a:r>
            <a:r>
              <a:rPr sz="2800" spc="-10" dirty="0">
                <a:latin typeface="Century Gothic"/>
                <a:cs typeface="Century Gothic"/>
              </a:rPr>
              <a:t>:</a:t>
            </a:r>
            <a:endParaRPr sz="2800" dirty="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45"/>
              </a:spcBef>
            </a:pPr>
            <a:r>
              <a:rPr sz="1600" b="1" dirty="0">
                <a:latin typeface="Century Gothic"/>
                <a:cs typeface="Century Gothic"/>
              </a:rPr>
              <a:t>Input</a:t>
            </a:r>
            <a:r>
              <a:rPr sz="1600" b="1" spc="-20" dirty="0">
                <a:latin typeface="Century Gothic"/>
                <a:cs typeface="Century Gothic"/>
              </a:rPr>
              <a:t> </a:t>
            </a:r>
            <a:r>
              <a:rPr sz="1600" b="1" spc="-10" dirty="0">
                <a:latin typeface="Century Gothic"/>
                <a:cs typeface="Century Gothic"/>
              </a:rPr>
              <a:t>layer</a:t>
            </a:r>
            <a:endParaRPr sz="16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44338" y="2709044"/>
            <a:ext cx="303530" cy="13970"/>
          </a:xfrm>
          <a:custGeom>
            <a:avLst/>
            <a:gdLst/>
            <a:ahLst/>
            <a:cxnLst/>
            <a:rect l="l" t="t" r="r" b="b"/>
            <a:pathLst>
              <a:path w="303529" h="13969">
                <a:moveTo>
                  <a:pt x="303275" y="0"/>
                </a:moveTo>
                <a:lnTo>
                  <a:pt x="0" y="0"/>
                </a:lnTo>
                <a:lnTo>
                  <a:pt x="0" y="13715"/>
                </a:lnTo>
                <a:lnTo>
                  <a:pt x="303275" y="13715"/>
                </a:lnTo>
                <a:lnTo>
                  <a:pt x="303275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90413" y="2558041"/>
            <a:ext cx="177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=</a:t>
            </a:r>
            <a:endParaRPr sz="1600">
              <a:latin typeface="Cambria Math"/>
              <a:cs typeface="Cambria Math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1267" y="2709044"/>
            <a:ext cx="1266825" cy="13970"/>
            <a:chOff x="5517769" y="2195448"/>
            <a:chExt cx="1266825" cy="13970"/>
          </a:xfrm>
        </p:grpSpPr>
        <p:sp>
          <p:nvSpPr>
            <p:cNvPr id="7" name="object 7"/>
            <p:cNvSpPr/>
            <p:nvPr/>
          </p:nvSpPr>
          <p:spPr>
            <a:xfrm>
              <a:off x="5517769" y="2195448"/>
              <a:ext cx="929640" cy="13970"/>
            </a:xfrm>
            <a:custGeom>
              <a:avLst/>
              <a:gdLst/>
              <a:ahLst/>
              <a:cxnLst/>
              <a:rect l="l" t="t" r="r" b="b"/>
              <a:pathLst>
                <a:path w="929639" h="13969">
                  <a:moveTo>
                    <a:pt x="278892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278892" y="13716"/>
                  </a:lnTo>
                  <a:lnTo>
                    <a:pt x="278892" y="0"/>
                  </a:lnTo>
                  <a:close/>
                </a:path>
                <a:path w="929639" h="13969">
                  <a:moveTo>
                    <a:pt x="605028" y="0"/>
                  </a:moveTo>
                  <a:lnTo>
                    <a:pt x="313944" y="0"/>
                  </a:lnTo>
                  <a:lnTo>
                    <a:pt x="313944" y="13716"/>
                  </a:lnTo>
                  <a:lnTo>
                    <a:pt x="605028" y="13716"/>
                  </a:lnTo>
                  <a:lnTo>
                    <a:pt x="605028" y="0"/>
                  </a:lnTo>
                  <a:close/>
                </a:path>
                <a:path w="929639" h="13969">
                  <a:moveTo>
                    <a:pt x="929640" y="0"/>
                  </a:moveTo>
                  <a:lnTo>
                    <a:pt x="638556" y="0"/>
                  </a:lnTo>
                  <a:lnTo>
                    <a:pt x="638556" y="13716"/>
                  </a:lnTo>
                  <a:lnTo>
                    <a:pt x="929640" y="13716"/>
                  </a:lnTo>
                  <a:lnTo>
                    <a:pt x="92964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80936" y="2195448"/>
              <a:ext cx="303530" cy="13970"/>
            </a:xfrm>
            <a:custGeom>
              <a:avLst/>
              <a:gdLst/>
              <a:ahLst/>
              <a:cxnLst/>
              <a:rect l="l" t="t" r="r" b="b"/>
              <a:pathLst>
                <a:path w="303529" h="13969">
                  <a:moveTo>
                    <a:pt x="303276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303276" y="13715"/>
                  </a:lnTo>
                  <a:lnTo>
                    <a:pt x="303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24356" y="2960632"/>
            <a:ext cx="1257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entury Gothic"/>
                <a:cs typeface="Century Gothic"/>
              </a:rPr>
              <a:t>Middle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10" dirty="0">
                <a:latin typeface="Century Gothic"/>
                <a:cs typeface="Century Gothic"/>
              </a:rPr>
              <a:t>layer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40351" y="3443613"/>
            <a:ext cx="355600" cy="13970"/>
          </a:xfrm>
          <a:custGeom>
            <a:avLst/>
            <a:gdLst/>
            <a:ahLst/>
            <a:cxnLst/>
            <a:rect l="l" t="t" r="r" b="b"/>
            <a:pathLst>
              <a:path w="355600" h="13969">
                <a:moveTo>
                  <a:pt x="355091" y="0"/>
                </a:moveTo>
                <a:lnTo>
                  <a:pt x="0" y="0"/>
                </a:lnTo>
                <a:lnTo>
                  <a:pt x="0" y="13715"/>
                </a:lnTo>
                <a:lnTo>
                  <a:pt x="355091" y="13715"/>
                </a:lnTo>
                <a:lnTo>
                  <a:pt x="35509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38242" y="3292863"/>
            <a:ext cx="177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=</a:t>
            </a:r>
            <a:endParaRPr sz="1600">
              <a:latin typeface="Cambria Math"/>
              <a:cs typeface="Cambria Math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60619" y="3443613"/>
            <a:ext cx="1019810" cy="13970"/>
            <a:chOff x="5667121" y="2930017"/>
            <a:chExt cx="1019810" cy="13970"/>
          </a:xfrm>
        </p:grpSpPr>
        <p:sp>
          <p:nvSpPr>
            <p:cNvPr id="15" name="object 15"/>
            <p:cNvSpPr/>
            <p:nvPr/>
          </p:nvSpPr>
          <p:spPr>
            <a:xfrm>
              <a:off x="5667121" y="2930029"/>
              <a:ext cx="603885" cy="13970"/>
            </a:xfrm>
            <a:custGeom>
              <a:avLst/>
              <a:gdLst/>
              <a:ahLst/>
              <a:cxnLst/>
              <a:rect l="l" t="t" r="r" b="b"/>
              <a:pathLst>
                <a:path w="603885" h="13969">
                  <a:moveTo>
                    <a:pt x="278892" y="0"/>
                  </a:moveTo>
                  <a:lnTo>
                    <a:pt x="0" y="0"/>
                  </a:lnTo>
                  <a:lnTo>
                    <a:pt x="0" y="13703"/>
                  </a:lnTo>
                  <a:lnTo>
                    <a:pt x="278892" y="13703"/>
                  </a:lnTo>
                  <a:lnTo>
                    <a:pt x="278892" y="0"/>
                  </a:lnTo>
                  <a:close/>
                </a:path>
                <a:path w="603885" h="13969">
                  <a:moveTo>
                    <a:pt x="603504" y="0"/>
                  </a:moveTo>
                  <a:lnTo>
                    <a:pt x="312420" y="0"/>
                  </a:lnTo>
                  <a:lnTo>
                    <a:pt x="312420" y="13703"/>
                  </a:lnTo>
                  <a:lnTo>
                    <a:pt x="603504" y="13703"/>
                  </a:lnTo>
                  <a:lnTo>
                    <a:pt x="6035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04153" y="2930017"/>
              <a:ext cx="382905" cy="13970"/>
            </a:xfrm>
            <a:custGeom>
              <a:avLst/>
              <a:gdLst/>
              <a:ahLst/>
              <a:cxnLst/>
              <a:rect l="l" t="t" r="r" b="b"/>
              <a:pathLst>
                <a:path w="382904" h="13969">
                  <a:moveTo>
                    <a:pt x="382524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382524" y="13715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24356" y="3696723"/>
            <a:ext cx="1248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entury Gothic"/>
                <a:cs typeface="Century Gothic"/>
              </a:rPr>
              <a:t>Output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10" dirty="0">
                <a:latin typeface="Century Gothic"/>
                <a:cs typeface="Century Gothic"/>
              </a:rPr>
              <a:t>layer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33899" y="4179705"/>
            <a:ext cx="346075" cy="13970"/>
          </a:xfrm>
          <a:custGeom>
            <a:avLst/>
            <a:gdLst/>
            <a:ahLst/>
            <a:cxnLst/>
            <a:rect l="l" t="t" r="r" b="b"/>
            <a:pathLst>
              <a:path w="346075" h="13970">
                <a:moveTo>
                  <a:pt x="345948" y="0"/>
                </a:moveTo>
                <a:lnTo>
                  <a:pt x="0" y="0"/>
                </a:lnTo>
                <a:lnTo>
                  <a:pt x="0" y="13716"/>
                </a:lnTo>
                <a:lnTo>
                  <a:pt x="345948" y="13716"/>
                </a:lnTo>
                <a:lnTo>
                  <a:pt x="34594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624169" y="4028955"/>
            <a:ext cx="177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mbria Math"/>
                <a:cs typeface="Cambria Math"/>
              </a:rPr>
              <a:t>=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45023" y="4179704"/>
            <a:ext cx="641985" cy="13970"/>
          </a:xfrm>
          <a:custGeom>
            <a:avLst/>
            <a:gdLst/>
            <a:ahLst/>
            <a:cxnLst/>
            <a:rect l="l" t="t" r="r" b="b"/>
            <a:pathLst>
              <a:path w="641985" h="13970">
                <a:moveTo>
                  <a:pt x="260604" y="0"/>
                </a:moveTo>
                <a:lnTo>
                  <a:pt x="0" y="0"/>
                </a:lnTo>
                <a:lnTo>
                  <a:pt x="0" y="13716"/>
                </a:lnTo>
                <a:lnTo>
                  <a:pt x="260604" y="13716"/>
                </a:lnTo>
                <a:lnTo>
                  <a:pt x="260604" y="0"/>
                </a:lnTo>
                <a:close/>
              </a:path>
              <a:path w="641985" h="13970">
                <a:moveTo>
                  <a:pt x="641604" y="0"/>
                </a:moveTo>
                <a:lnTo>
                  <a:pt x="295656" y="0"/>
                </a:lnTo>
                <a:lnTo>
                  <a:pt x="295656" y="13716"/>
                </a:lnTo>
                <a:lnTo>
                  <a:pt x="641604" y="13716"/>
                </a:lnTo>
                <a:lnTo>
                  <a:pt x="6416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279745" y="3875032"/>
            <a:ext cx="1171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1025" algn="l"/>
              </a:tabLst>
            </a:pPr>
            <a:r>
              <a:rPr sz="1600" spc="-25" dirty="0">
                <a:latin typeface="Cambria Math"/>
                <a:cs typeface="Cambria Math"/>
              </a:rPr>
              <a:t>𝑑𝐿</a:t>
            </a:r>
            <a:r>
              <a:rPr sz="1600" dirty="0">
                <a:latin typeface="Cambria Math"/>
                <a:cs typeface="Cambria Math"/>
              </a:rPr>
              <a:t>	𝑑𝐿</a:t>
            </a:r>
            <a:r>
              <a:rPr sz="1600" spc="390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𝑑𝑂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4358A88A-06B9-C1AD-297D-7D647006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Backpropagation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56567944-072C-98DF-28AF-6FF6172FA871}"/>
              </a:ext>
            </a:extLst>
          </p:cNvPr>
          <p:cNvSpPr/>
          <p:nvPr/>
        </p:nvSpPr>
        <p:spPr>
          <a:xfrm>
            <a:off x="6463613" y="2706209"/>
            <a:ext cx="303530" cy="13970"/>
          </a:xfrm>
          <a:custGeom>
            <a:avLst/>
            <a:gdLst/>
            <a:ahLst/>
            <a:cxnLst/>
            <a:rect l="l" t="t" r="r" b="b"/>
            <a:pathLst>
              <a:path w="303529" h="13969">
                <a:moveTo>
                  <a:pt x="303275" y="0"/>
                </a:moveTo>
                <a:lnTo>
                  <a:pt x="0" y="0"/>
                </a:lnTo>
                <a:lnTo>
                  <a:pt x="0" y="13715"/>
                </a:lnTo>
                <a:lnTo>
                  <a:pt x="303275" y="13715"/>
                </a:lnTo>
                <a:lnTo>
                  <a:pt x="303275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50BCC2C-2393-7BFF-69FC-2BD9EA419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505004"/>
              </p:ext>
            </p:extLst>
          </p:nvPr>
        </p:nvGraphicFramePr>
        <p:xfrm>
          <a:off x="1878479" y="1677988"/>
          <a:ext cx="8128000" cy="350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7028360" imgH="7200000" progId="">
                  <p:embed/>
                </p:oleObj>
              </mc:Choice>
              <mc:Fallback>
                <p:oleObj r:id="rId2" imgW="17028360" imgH="7200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78479" y="1677988"/>
                        <a:ext cx="8128000" cy="350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482088" y="1596915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2088" y="2609712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087" y="4425315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65FB27F-F3EB-3020-24E0-76076175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Pass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71600" y="1828800"/>
            <a:ext cx="9995535" cy="3738203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data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at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hand</a:t>
            </a:r>
            <a:r>
              <a:rPr sz="2800" spc="-3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needs</a:t>
            </a:r>
            <a:r>
              <a:rPr sz="2800" spc="-1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to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split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three</a:t>
            </a:r>
            <a:r>
              <a:rPr sz="2800" spc="-1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groups:</a:t>
            </a:r>
            <a:endParaRPr sz="2800" dirty="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solidFill>
                  <a:srgbClr val="6FAC46"/>
                </a:solidFill>
                <a:latin typeface="Century Gothic"/>
                <a:cs typeface="Century Gothic"/>
              </a:rPr>
              <a:t>[80%]</a:t>
            </a:r>
            <a:r>
              <a:rPr sz="2400" spc="-30" dirty="0">
                <a:solidFill>
                  <a:srgbClr val="6FAC46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Training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set</a:t>
            </a:r>
          </a:p>
          <a:p>
            <a:pPr marL="1155700" indent="-2292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Models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optimized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for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performance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on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it.</a:t>
            </a:r>
            <a:endParaRPr sz="2000" dirty="0">
              <a:latin typeface="Century Gothic"/>
              <a:cs typeface="Century Gothic"/>
            </a:endParaRPr>
          </a:p>
          <a:p>
            <a:pPr marL="1155700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information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lang="en-GB" sz="2000" dirty="0">
                <a:latin typeface="Century Gothic"/>
                <a:cs typeface="Century Gothic"/>
              </a:rPr>
              <a:t>is encoded in the model</a:t>
            </a:r>
            <a:r>
              <a:rPr sz="2000" spc="-10" dirty="0">
                <a:latin typeface="Century Gothic"/>
                <a:cs typeface="Century Gothic"/>
              </a:rPr>
              <a:t>.</a:t>
            </a:r>
            <a:endParaRPr lang="en-GB" sz="2000" spc="-10" dirty="0">
              <a:latin typeface="Century Gothic"/>
              <a:cs typeface="Century Gothic"/>
            </a:endParaRPr>
          </a:p>
          <a:p>
            <a:pPr marL="926465">
              <a:lnSpc>
                <a:spcPct val="100000"/>
              </a:lnSpc>
              <a:spcBef>
                <a:spcPts val="265"/>
              </a:spcBef>
              <a:tabLst>
                <a:tab pos="1155700" algn="l"/>
                <a:tab pos="1156335" algn="l"/>
              </a:tabLst>
            </a:pPr>
            <a:endParaRPr sz="2000" dirty="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2400" dirty="0">
                <a:solidFill>
                  <a:srgbClr val="FFC000"/>
                </a:solidFill>
                <a:latin typeface="Century Gothic"/>
                <a:cs typeface="Century Gothic"/>
              </a:rPr>
              <a:t>[10%]</a:t>
            </a:r>
            <a:r>
              <a:rPr sz="2400" spc="-40" dirty="0">
                <a:solidFill>
                  <a:srgbClr val="FFC00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Validation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set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endParaRPr sz="2400" dirty="0">
              <a:latin typeface="Century Gothic"/>
              <a:cs typeface="Century Gothic"/>
            </a:endParaRPr>
          </a:p>
          <a:p>
            <a:pPr marL="1155700" indent="-2292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lang="en-GB" sz="2000" dirty="0">
                <a:latin typeface="Century Gothic"/>
                <a:cs typeface="Century Gothic"/>
              </a:rPr>
              <a:t>Used for choosing hyperparameters</a:t>
            </a:r>
            <a:r>
              <a:rPr sz="2000" spc="-10" dirty="0"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  <a:p>
            <a:pPr marL="1155700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We</a:t>
            </a:r>
            <a:r>
              <a:rPr sz="2000" spc="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use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it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assess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out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sample</a:t>
            </a:r>
            <a:r>
              <a:rPr sz="2000" spc="-6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performance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candidates.</a:t>
            </a:r>
            <a:endParaRPr lang="en-GB" sz="2400" dirty="0">
              <a:solidFill>
                <a:srgbClr val="EC7C30"/>
              </a:solidFill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solidFill>
                  <a:srgbClr val="EC7C30"/>
                </a:solidFill>
                <a:latin typeface="Century Gothic"/>
                <a:cs typeface="Century Gothic"/>
              </a:rPr>
              <a:t>[10%]</a:t>
            </a:r>
            <a:r>
              <a:rPr sz="2400" spc="-30" dirty="0">
                <a:solidFill>
                  <a:srgbClr val="EC7C3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Test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set</a:t>
            </a:r>
          </a:p>
          <a:p>
            <a:pPr marL="1155700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lang="en-GB" sz="2000" dirty="0">
                <a:latin typeface="Century Gothic"/>
                <a:cs typeface="Century Gothic"/>
              </a:rPr>
              <a:t>Is </a:t>
            </a:r>
            <a:r>
              <a:rPr sz="2000" dirty="0">
                <a:latin typeface="Century Gothic"/>
                <a:cs typeface="Century Gothic"/>
              </a:rPr>
              <a:t>used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for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lang="en-GB" sz="2000" spc="-10" dirty="0">
                <a:latin typeface="Century Gothic"/>
                <a:cs typeface="Century Gothic"/>
              </a:rPr>
              <a:t>evaluating performance</a:t>
            </a:r>
            <a:r>
              <a:rPr sz="2000" spc="-10" dirty="0"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0420" y="2517297"/>
            <a:ext cx="556895" cy="2877820"/>
            <a:chOff x="722122" y="1897126"/>
            <a:chExt cx="556895" cy="2877820"/>
          </a:xfrm>
        </p:grpSpPr>
        <p:sp>
          <p:nvSpPr>
            <p:cNvPr id="5" name="object 5"/>
            <p:cNvSpPr/>
            <p:nvPr/>
          </p:nvSpPr>
          <p:spPr>
            <a:xfrm>
              <a:off x="728472" y="1903476"/>
              <a:ext cx="544195" cy="1719580"/>
            </a:xfrm>
            <a:custGeom>
              <a:avLst/>
              <a:gdLst/>
              <a:ahLst/>
              <a:cxnLst/>
              <a:rect l="l" t="t" r="r" b="b"/>
              <a:pathLst>
                <a:path w="544194" h="1719579">
                  <a:moveTo>
                    <a:pt x="544068" y="0"/>
                  </a:moveTo>
                  <a:lnTo>
                    <a:pt x="0" y="0"/>
                  </a:lnTo>
                  <a:lnTo>
                    <a:pt x="0" y="1719072"/>
                  </a:lnTo>
                  <a:lnTo>
                    <a:pt x="544068" y="1719072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2" y="1903476"/>
              <a:ext cx="544195" cy="1719580"/>
            </a:xfrm>
            <a:custGeom>
              <a:avLst/>
              <a:gdLst/>
              <a:ahLst/>
              <a:cxnLst/>
              <a:rect l="l" t="t" r="r" b="b"/>
              <a:pathLst>
                <a:path w="544194" h="1719579">
                  <a:moveTo>
                    <a:pt x="0" y="1719072"/>
                  </a:moveTo>
                  <a:lnTo>
                    <a:pt x="544068" y="1719072"/>
                  </a:lnTo>
                  <a:lnTo>
                    <a:pt x="544068" y="0"/>
                  </a:lnTo>
                  <a:lnTo>
                    <a:pt x="0" y="0"/>
                  </a:lnTo>
                  <a:lnTo>
                    <a:pt x="0" y="1719072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8472" y="3611880"/>
              <a:ext cx="544195" cy="573405"/>
            </a:xfrm>
            <a:custGeom>
              <a:avLst/>
              <a:gdLst/>
              <a:ahLst/>
              <a:cxnLst/>
              <a:rect l="l" t="t" r="r" b="b"/>
              <a:pathLst>
                <a:path w="544194" h="573404">
                  <a:moveTo>
                    <a:pt x="544068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44068" y="573024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8472" y="3611880"/>
              <a:ext cx="544195" cy="573405"/>
            </a:xfrm>
            <a:custGeom>
              <a:avLst/>
              <a:gdLst/>
              <a:ahLst/>
              <a:cxnLst/>
              <a:rect l="l" t="t" r="r" b="b"/>
              <a:pathLst>
                <a:path w="544194" h="573404">
                  <a:moveTo>
                    <a:pt x="0" y="573024"/>
                  </a:moveTo>
                  <a:lnTo>
                    <a:pt x="544068" y="573024"/>
                  </a:lnTo>
                  <a:lnTo>
                    <a:pt x="544068" y="0"/>
                  </a:lnTo>
                  <a:lnTo>
                    <a:pt x="0" y="0"/>
                  </a:lnTo>
                  <a:lnTo>
                    <a:pt x="0" y="573024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8472" y="4195572"/>
              <a:ext cx="544195" cy="573405"/>
            </a:xfrm>
            <a:custGeom>
              <a:avLst/>
              <a:gdLst/>
              <a:ahLst/>
              <a:cxnLst/>
              <a:rect l="l" t="t" r="r" b="b"/>
              <a:pathLst>
                <a:path w="544194" h="573404">
                  <a:moveTo>
                    <a:pt x="544068" y="0"/>
                  </a:moveTo>
                  <a:lnTo>
                    <a:pt x="0" y="0"/>
                  </a:lnTo>
                  <a:lnTo>
                    <a:pt x="0" y="573023"/>
                  </a:lnTo>
                  <a:lnTo>
                    <a:pt x="544068" y="573023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8472" y="4195572"/>
              <a:ext cx="544195" cy="573405"/>
            </a:xfrm>
            <a:custGeom>
              <a:avLst/>
              <a:gdLst/>
              <a:ahLst/>
              <a:cxnLst/>
              <a:rect l="l" t="t" r="r" b="b"/>
              <a:pathLst>
                <a:path w="544194" h="573404">
                  <a:moveTo>
                    <a:pt x="0" y="573023"/>
                  </a:moveTo>
                  <a:lnTo>
                    <a:pt x="544068" y="573023"/>
                  </a:lnTo>
                  <a:lnTo>
                    <a:pt x="544068" y="0"/>
                  </a:lnTo>
                  <a:lnTo>
                    <a:pt x="0" y="0"/>
                  </a:lnTo>
                  <a:lnTo>
                    <a:pt x="0" y="573023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8A005DD7-EC56-10BD-801B-0A2233B3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CCAB712-6D16-595F-FE57-9B173FBA4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90877" y="1575053"/>
            <a:ext cx="2555875" cy="158051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219075" rIns="0" bIns="0" rtlCol="0">
            <a:spAutoFit/>
          </a:bodyPr>
          <a:lstStyle/>
          <a:p>
            <a:pPr marL="803910">
              <a:lnSpc>
                <a:spcPct val="100000"/>
              </a:lnSpc>
              <a:spcBef>
                <a:spcPts val="1725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838325">
              <a:lnSpc>
                <a:spcPct val="100000"/>
              </a:lnSpc>
              <a:spcBef>
                <a:spcPts val="745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500" dirty="0">
              <a:latin typeface="Century Gothic"/>
              <a:cs typeface="Century Gothic"/>
            </a:endParaRPr>
          </a:p>
          <a:p>
            <a:pPr marL="80391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2088" y="3284346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15C1A6E-A441-DB44-E026-3F83EBEB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Pass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7213ABE-5008-90F1-490C-4EBEBAB58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67000" algn="l"/>
                <a:tab pos="10739755" algn="l"/>
              </a:tabLst>
            </a:pPr>
            <a:r>
              <a:rPr spc="-665" dirty="0"/>
              <a:t> </a:t>
            </a:r>
            <a:r>
              <a:rPr spc="-10" dirty="0"/>
              <a:t>Forward</a:t>
            </a:r>
            <a:r>
              <a:rPr dirty="0"/>
              <a:t>	</a:t>
            </a:r>
            <a:r>
              <a:rPr spc="-20" dirty="0"/>
              <a:t>pass</a:t>
            </a:r>
            <a:r>
              <a:rPr dirty="0"/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2088" y="1686179"/>
            <a:ext cx="1476375" cy="142811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5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0877" y="3147822"/>
            <a:ext cx="2555875" cy="1456168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149225" rIns="0" bIns="0" rtlCol="0">
            <a:spAutoFit/>
          </a:bodyPr>
          <a:lstStyle/>
          <a:p>
            <a:pPr marL="803910">
              <a:lnSpc>
                <a:spcPct val="100000"/>
              </a:lnSpc>
              <a:spcBef>
                <a:spcPts val="117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 dirty="0">
              <a:latin typeface="Century Gothic"/>
              <a:cs typeface="Century Gothic"/>
            </a:endParaRPr>
          </a:p>
          <a:p>
            <a:pPr marL="1866900">
              <a:lnSpc>
                <a:spcPct val="100000"/>
              </a:lnSpc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 dirty="0">
              <a:latin typeface="Century Gothic"/>
              <a:cs typeface="Century Gothic"/>
            </a:endParaRPr>
          </a:p>
          <a:p>
            <a:pPr marL="803910">
              <a:lnSpc>
                <a:spcPct val="100000"/>
              </a:lnSpc>
              <a:spcBef>
                <a:spcPts val="13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088" y="4770246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E0657D2-CCDF-DE01-BDD5-2DC0FE1198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211829" y="2122170"/>
            <a:ext cx="1797050" cy="22453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500">
              <a:latin typeface="Century Gothic"/>
              <a:cs typeface="Century Gothic"/>
            </a:endParaRPr>
          </a:p>
          <a:p>
            <a:pPr marR="77470" algn="r">
              <a:lnSpc>
                <a:spcPct val="100000"/>
              </a:lnSpc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entury Gothic"/>
              <a:cs typeface="Century Gothic"/>
            </a:endParaRPr>
          </a:p>
          <a:p>
            <a:pPr marL="345440">
              <a:lnSpc>
                <a:spcPct val="100000"/>
              </a:lnSpc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56186EF-E730-6C2E-04B7-063673AD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Pass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5A8C95E-7146-DE58-3F7D-97184366D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710308"/>
              </p:ext>
            </p:extLst>
          </p:nvPr>
        </p:nvGraphicFramePr>
        <p:xfrm>
          <a:off x="1878479" y="1677988"/>
          <a:ext cx="8128000" cy="350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7028360" imgH="7200000" progId="">
                  <p:embed/>
                </p:oleObj>
              </mc:Choice>
              <mc:Fallback>
                <p:oleObj r:id="rId2" imgW="17028360" imgH="7200000" progId="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E50BCC2C-2393-7BFF-69FC-2BD9EA419F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78479" y="1677988"/>
                        <a:ext cx="8128000" cy="350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482088" y="1686179"/>
            <a:ext cx="14763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024818"/>
              </p:ext>
            </p:extLst>
          </p:nvPr>
        </p:nvGraphicFramePr>
        <p:xfrm>
          <a:off x="1793748" y="2538983"/>
          <a:ext cx="4114798" cy="287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1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315595" algn="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1.0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40029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4.0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6350" marB="0">
                    <a:lnL w="38100">
                      <a:solidFill>
                        <a:srgbClr val="C00000"/>
                      </a:solidFill>
                      <a:prstDash val="solid"/>
                    </a:lnL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R="315595" algn="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1800" b="1" spc="-25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3.0</a:t>
                      </a:r>
                      <a:endParaRPr sz="18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0" marR="0" marT="958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315595" algn="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800" b="1" spc="-10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2.0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ct val="100000"/>
                        </a:lnSpc>
                        <a:spcBef>
                          <a:spcPts val="1830"/>
                        </a:spcBef>
                      </a:pP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6.0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232410" marB="0">
                    <a:lnR w="38100">
                      <a:solidFill>
                        <a:srgbClr val="C00000"/>
                      </a:solidFill>
                      <a:prstDash val="solid"/>
                    </a:lnR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312420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1.0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635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925">
                <a:tc gridSpan="4">
                  <a:txBody>
                    <a:bodyPr/>
                    <a:lstStyle/>
                    <a:p>
                      <a:pPr marL="68135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1800" b="1" spc="-25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3.0</a:t>
                      </a:r>
                      <a:endParaRPr sz="18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C00000"/>
                      </a:solidFill>
                      <a:prstDash val="soli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139A2284-F775-D2B8-0C73-09E06F0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Pass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94BF3E6-391A-9515-9BDE-BD34A05EB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682" y="3899153"/>
            <a:ext cx="1649095" cy="12973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tabLst>
                <a:tab pos="1138555" algn="l"/>
              </a:tabLst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	</a:t>
            </a: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2088" y="1686179"/>
            <a:ext cx="14763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628A0A9-FC3F-8BFD-E455-06C1EE2C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Pass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7B20F05-8B12-F6E5-83B7-6E66D48C9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8429" y="3899153"/>
            <a:ext cx="1666239" cy="12973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107314">
              <a:lnSpc>
                <a:spcPct val="100000"/>
              </a:lnSpc>
              <a:tabLst>
                <a:tab pos="1153795" algn="l"/>
              </a:tabLst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	</a:t>
            </a: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0.37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2088" y="1686179"/>
            <a:ext cx="14763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4410781-5A6D-B42C-F0FA-FBDFBB4C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Pass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A38F6466-E5B3-7A94-502D-8D53FE2F3B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3171" y="4210888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2181" y="3899153"/>
            <a:ext cx="1666239" cy="12973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  <a:tabLst>
                <a:tab pos="1076960" algn="l"/>
              </a:tabLst>
            </a:pP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0.37</a:t>
            </a: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	</a:t>
            </a:r>
            <a:r>
              <a:rPr sz="2700" b="1" spc="-30" baseline="1543" dirty="0">
                <a:solidFill>
                  <a:srgbClr val="6F2F9F"/>
                </a:solidFill>
                <a:latin typeface="Century Gothic"/>
                <a:cs typeface="Century Gothic"/>
              </a:rPr>
              <a:t>1.37</a:t>
            </a:r>
            <a:endParaRPr sz="2700" baseline="1543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2088" y="1686179"/>
            <a:ext cx="14763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29AC069-A552-5DEE-D063-694FF3E0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Pass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7F3F18BE-DA2B-AD34-8FCE-4FCE4216F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3171" y="4210888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0159" y="4210888"/>
            <a:ext cx="474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0.37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16822" y="4207002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1.37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6782" y="5177790"/>
            <a:ext cx="6899275" cy="447040"/>
          </a:xfrm>
          <a:custGeom>
            <a:avLst/>
            <a:gdLst/>
            <a:ahLst/>
            <a:cxnLst/>
            <a:rect l="l" t="t" r="r" b="b"/>
            <a:pathLst>
              <a:path w="6899275" h="447039">
                <a:moveTo>
                  <a:pt x="6899148" y="0"/>
                </a:moveTo>
                <a:lnTo>
                  <a:pt x="6897253" y="70573"/>
                </a:lnTo>
                <a:lnTo>
                  <a:pt x="6891975" y="131862"/>
                </a:lnTo>
                <a:lnTo>
                  <a:pt x="6883923" y="180191"/>
                </a:lnTo>
                <a:lnTo>
                  <a:pt x="6861937" y="223266"/>
                </a:lnTo>
                <a:lnTo>
                  <a:pt x="3486784" y="223266"/>
                </a:lnTo>
                <a:lnTo>
                  <a:pt x="3475014" y="234647"/>
                </a:lnTo>
                <a:lnTo>
                  <a:pt x="3464798" y="266340"/>
                </a:lnTo>
                <a:lnTo>
                  <a:pt x="3456746" y="314669"/>
                </a:lnTo>
                <a:lnTo>
                  <a:pt x="3451468" y="375958"/>
                </a:lnTo>
                <a:lnTo>
                  <a:pt x="3449574" y="446532"/>
                </a:lnTo>
                <a:lnTo>
                  <a:pt x="3447679" y="375958"/>
                </a:lnTo>
                <a:lnTo>
                  <a:pt x="3442401" y="314669"/>
                </a:lnTo>
                <a:lnTo>
                  <a:pt x="3434349" y="266340"/>
                </a:lnTo>
                <a:lnTo>
                  <a:pt x="3424133" y="234647"/>
                </a:lnTo>
                <a:lnTo>
                  <a:pt x="3412363" y="223266"/>
                </a:lnTo>
                <a:lnTo>
                  <a:pt x="37211" y="223266"/>
                </a:lnTo>
                <a:lnTo>
                  <a:pt x="25440" y="211884"/>
                </a:lnTo>
                <a:lnTo>
                  <a:pt x="15224" y="180191"/>
                </a:lnTo>
                <a:lnTo>
                  <a:pt x="7172" y="131862"/>
                </a:lnTo>
                <a:lnTo>
                  <a:pt x="1894" y="70573"/>
                </a:lnTo>
                <a:lnTo>
                  <a:pt x="0" y="0"/>
                </a:lnTo>
              </a:path>
            </a:pathLst>
          </a:custGeom>
          <a:ln w="38100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82088" y="1686179"/>
            <a:ext cx="14763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60265" y="5650179"/>
            <a:ext cx="4170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All</a:t>
            </a:r>
            <a:r>
              <a:rPr sz="1800" b="1" spc="-5" dirty="0">
                <a:solidFill>
                  <a:srgbClr val="6F2F9F"/>
                </a:solidFill>
                <a:latin typeface="Century Gothic"/>
                <a:cs typeface="Century Gothic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purple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values</a:t>
            </a:r>
            <a:r>
              <a:rPr sz="1800" b="1" spc="-15" dirty="0">
                <a:solidFill>
                  <a:srgbClr val="6F2F9F"/>
                </a:solidFill>
                <a:latin typeface="Century Gothic"/>
                <a:cs typeface="Century Gothic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are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kept</a:t>
            </a:r>
            <a:r>
              <a:rPr sz="1800" b="1" spc="-15" dirty="0">
                <a:solidFill>
                  <a:srgbClr val="6F2F9F"/>
                </a:solidFill>
                <a:latin typeface="Century Gothic"/>
                <a:cs typeface="Century Gothic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in</a:t>
            </a: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 memory!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613C50B-D4E8-EAC5-AEDD-7FE6E686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Pass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E4000F50-ABD4-AC9A-9C3D-E338ADFB5F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3171" y="4210888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0159" y="4210888"/>
            <a:ext cx="474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0.37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16822" y="4207002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1.37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116311" y="4317491"/>
            <a:ext cx="615950" cy="654050"/>
            <a:chOff x="10116311" y="4317491"/>
            <a:chExt cx="615950" cy="654050"/>
          </a:xfrm>
        </p:grpSpPr>
        <p:sp>
          <p:nvSpPr>
            <p:cNvPr id="11" name="object 11"/>
            <p:cNvSpPr/>
            <p:nvPr/>
          </p:nvSpPr>
          <p:spPr>
            <a:xfrm>
              <a:off x="10135361" y="4336541"/>
              <a:ext cx="577850" cy="615950"/>
            </a:xfrm>
            <a:custGeom>
              <a:avLst/>
              <a:gdLst/>
              <a:ahLst/>
              <a:cxnLst/>
              <a:rect l="l" t="t" r="r" b="b"/>
              <a:pathLst>
                <a:path w="577850" h="615950">
                  <a:moveTo>
                    <a:pt x="577596" y="0"/>
                  </a:moveTo>
                  <a:lnTo>
                    <a:pt x="433197" y="0"/>
                  </a:lnTo>
                  <a:lnTo>
                    <a:pt x="433197" y="290829"/>
                  </a:lnTo>
                  <a:lnTo>
                    <a:pt x="424682" y="332972"/>
                  </a:lnTo>
                  <a:lnTo>
                    <a:pt x="401462" y="367363"/>
                  </a:lnTo>
                  <a:lnTo>
                    <a:pt x="367028" y="390538"/>
                  </a:lnTo>
                  <a:lnTo>
                    <a:pt x="324866" y="399033"/>
                  </a:lnTo>
                  <a:lnTo>
                    <a:pt x="144399" y="399033"/>
                  </a:lnTo>
                  <a:lnTo>
                    <a:pt x="144399" y="326897"/>
                  </a:lnTo>
                  <a:lnTo>
                    <a:pt x="0" y="471296"/>
                  </a:lnTo>
                  <a:lnTo>
                    <a:pt x="144399" y="615695"/>
                  </a:lnTo>
                  <a:lnTo>
                    <a:pt x="144399" y="543432"/>
                  </a:lnTo>
                  <a:lnTo>
                    <a:pt x="324866" y="543432"/>
                  </a:lnTo>
                  <a:lnTo>
                    <a:pt x="370292" y="539365"/>
                  </a:lnTo>
                  <a:lnTo>
                    <a:pt x="413049" y="527636"/>
                  </a:lnTo>
                  <a:lnTo>
                    <a:pt x="452421" y="508959"/>
                  </a:lnTo>
                  <a:lnTo>
                    <a:pt x="487694" y="484045"/>
                  </a:lnTo>
                  <a:lnTo>
                    <a:pt x="518155" y="453605"/>
                  </a:lnTo>
                  <a:lnTo>
                    <a:pt x="543089" y="418352"/>
                  </a:lnTo>
                  <a:lnTo>
                    <a:pt x="561783" y="378997"/>
                  </a:lnTo>
                  <a:lnTo>
                    <a:pt x="573523" y="336252"/>
                  </a:lnTo>
                  <a:lnTo>
                    <a:pt x="577596" y="290829"/>
                  </a:lnTo>
                  <a:lnTo>
                    <a:pt x="5775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135361" y="4336541"/>
              <a:ext cx="577850" cy="615950"/>
            </a:xfrm>
            <a:custGeom>
              <a:avLst/>
              <a:gdLst/>
              <a:ahLst/>
              <a:cxnLst/>
              <a:rect l="l" t="t" r="r" b="b"/>
              <a:pathLst>
                <a:path w="577850" h="615950">
                  <a:moveTo>
                    <a:pt x="577596" y="0"/>
                  </a:moveTo>
                  <a:lnTo>
                    <a:pt x="577596" y="290829"/>
                  </a:lnTo>
                  <a:lnTo>
                    <a:pt x="573523" y="336252"/>
                  </a:lnTo>
                  <a:lnTo>
                    <a:pt x="561783" y="378997"/>
                  </a:lnTo>
                  <a:lnTo>
                    <a:pt x="543089" y="418352"/>
                  </a:lnTo>
                  <a:lnTo>
                    <a:pt x="518155" y="453605"/>
                  </a:lnTo>
                  <a:lnTo>
                    <a:pt x="487694" y="484045"/>
                  </a:lnTo>
                  <a:lnTo>
                    <a:pt x="452421" y="508959"/>
                  </a:lnTo>
                  <a:lnTo>
                    <a:pt x="413049" y="527636"/>
                  </a:lnTo>
                  <a:lnTo>
                    <a:pt x="370292" y="539365"/>
                  </a:lnTo>
                  <a:lnTo>
                    <a:pt x="324866" y="543432"/>
                  </a:lnTo>
                  <a:lnTo>
                    <a:pt x="144399" y="543432"/>
                  </a:lnTo>
                  <a:lnTo>
                    <a:pt x="144399" y="615695"/>
                  </a:lnTo>
                  <a:lnTo>
                    <a:pt x="0" y="471296"/>
                  </a:lnTo>
                  <a:lnTo>
                    <a:pt x="144399" y="326897"/>
                  </a:lnTo>
                  <a:lnTo>
                    <a:pt x="144399" y="399033"/>
                  </a:lnTo>
                  <a:lnTo>
                    <a:pt x="324866" y="399033"/>
                  </a:lnTo>
                  <a:lnTo>
                    <a:pt x="367028" y="390538"/>
                  </a:lnTo>
                  <a:lnTo>
                    <a:pt x="401462" y="367363"/>
                  </a:lnTo>
                  <a:lnTo>
                    <a:pt x="424682" y="332972"/>
                  </a:lnTo>
                  <a:lnTo>
                    <a:pt x="433197" y="290829"/>
                  </a:lnTo>
                  <a:lnTo>
                    <a:pt x="433197" y="0"/>
                  </a:lnTo>
                  <a:lnTo>
                    <a:pt x="577596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477754" y="3122421"/>
            <a:ext cx="15119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Gradient</a:t>
            </a:r>
            <a:r>
              <a:rPr sz="1800" b="1" spc="-110" dirty="0">
                <a:solidFill>
                  <a:srgbClr val="800000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r>
              <a:rPr sz="1950" spc="750" baseline="-14957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is </a:t>
            </a: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received </a:t>
            </a:r>
            <a:r>
              <a:rPr sz="1800" b="1" spc="-20" dirty="0">
                <a:solidFill>
                  <a:srgbClr val="800000"/>
                </a:solidFill>
                <a:latin typeface="Century Gothic"/>
                <a:cs typeface="Century Gothic"/>
              </a:rPr>
              <a:t>from </a:t>
            </a: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downstream.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64903" y="4599558"/>
            <a:ext cx="31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82088" y="1686179"/>
            <a:ext cx="14763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9925811" y="1534109"/>
            <a:ext cx="309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67" baseline="-16975" dirty="0">
                <a:latin typeface="Cambria Math"/>
                <a:cs typeface="Cambria Math"/>
              </a:rPr>
              <a:t>𝑥</a:t>
            </a:r>
            <a:r>
              <a:rPr sz="1300" spc="45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25559" y="1276858"/>
            <a:ext cx="1319530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  <a:tabLst>
                <a:tab pos="1009015" algn="l"/>
              </a:tabLst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1/𝑥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25" dirty="0">
                <a:latin typeface="Cambria Math"/>
                <a:cs typeface="Cambria Math"/>
              </a:rPr>
              <a:t>−1</a:t>
            </a:r>
            <a:endParaRPr sz="1800" dirty="0">
              <a:latin typeface="Cambria Math"/>
              <a:cs typeface="Cambria Math"/>
            </a:endParaRPr>
          </a:p>
          <a:p>
            <a:pPr marL="774700">
              <a:lnSpc>
                <a:spcPts val="1764"/>
              </a:lnSpc>
            </a:pPr>
            <a:r>
              <a:rPr sz="1800" dirty="0">
                <a:latin typeface="Cambria Math"/>
                <a:cs typeface="Cambria Math"/>
              </a:rPr>
              <a:t>=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080FFECF-620F-2F48-EB1B-EFDCE4632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3171" y="4210888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0159" y="4210888"/>
            <a:ext cx="474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0.37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39150" y="3899153"/>
            <a:ext cx="1786255" cy="12973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1.37</a:t>
            </a:r>
            <a:endParaRPr sz="1800">
              <a:latin typeface="Century Gothic"/>
              <a:cs typeface="Century Gothic"/>
            </a:endParaRPr>
          </a:p>
          <a:p>
            <a:pPr marR="177165" algn="r">
              <a:lnSpc>
                <a:spcPct val="100000"/>
              </a:lnSpc>
              <a:spcBef>
                <a:spcPts val="930"/>
              </a:spcBef>
            </a:pP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37117" y="1618488"/>
            <a:ext cx="698500" cy="15240"/>
          </a:xfrm>
          <a:custGeom>
            <a:avLst/>
            <a:gdLst/>
            <a:ahLst/>
            <a:cxnLst/>
            <a:rect l="l" t="t" r="r" b="b"/>
            <a:pathLst>
              <a:path w="698500" h="15239">
                <a:moveTo>
                  <a:pt x="697991" y="0"/>
                </a:moveTo>
                <a:lnTo>
                  <a:pt x="0" y="0"/>
                </a:lnTo>
                <a:lnTo>
                  <a:pt x="0" y="15239"/>
                </a:lnTo>
                <a:lnTo>
                  <a:pt x="697991" y="15239"/>
                </a:lnTo>
                <a:lnTo>
                  <a:pt x="69799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95993" y="1295400"/>
            <a:ext cx="519430" cy="212090"/>
          </a:xfrm>
          <a:custGeom>
            <a:avLst/>
            <a:gdLst/>
            <a:ahLst/>
            <a:cxnLst/>
            <a:rect l="l" t="t" r="r" b="b"/>
            <a:pathLst>
              <a:path w="519429" h="212090">
                <a:moveTo>
                  <a:pt x="451992" y="0"/>
                </a:moveTo>
                <a:lnTo>
                  <a:pt x="448945" y="8635"/>
                </a:lnTo>
                <a:lnTo>
                  <a:pt x="461212" y="13946"/>
                </a:lnTo>
                <a:lnTo>
                  <a:pt x="471741" y="21304"/>
                </a:lnTo>
                <a:lnTo>
                  <a:pt x="493107" y="55429"/>
                </a:lnTo>
                <a:lnTo>
                  <a:pt x="500125" y="104775"/>
                </a:lnTo>
                <a:lnTo>
                  <a:pt x="499340" y="123463"/>
                </a:lnTo>
                <a:lnTo>
                  <a:pt x="487552" y="169290"/>
                </a:lnTo>
                <a:lnTo>
                  <a:pt x="461299" y="197865"/>
                </a:lnTo>
                <a:lnTo>
                  <a:pt x="449199" y="203200"/>
                </a:lnTo>
                <a:lnTo>
                  <a:pt x="451992" y="211708"/>
                </a:lnTo>
                <a:lnTo>
                  <a:pt x="492390" y="187705"/>
                </a:lnTo>
                <a:lnTo>
                  <a:pt x="515111" y="143335"/>
                </a:lnTo>
                <a:lnTo>
                  <a:pt x="519429" y="105917"/>
                </a:lnTo>
                <a:lnTo>
                  <a:pt x="518336" y="86536"/>
                </a:lnTo>
                <a:lnTo>
                  <a:pt x="502030" y="37083"/>
                </a:lnTo>
                <a:lnTo>
                  <a:pt x="467330" y="5544"/>
                </a:lnTo>
                <a:lnTo>
                  <a:pt x="451992" y="0"/>
                </a:lnTo>
                <a:close/>
              </a:path>
              <a:path w="519429" h="212090">
                <a:moveTo>
                  <a:pt x="67436" y="0"/>
                </a:moveTo>
                <a:lnTo>
                  <a:pt x="27092" y="24110"/>
                </a:lnTo>
                <a:lnTo>
                  <a:pt x="4317" y="68595"/>
                </a:lnTo>
                <a:lnTo>
                  <a:pt x="0" y="105917"/>
                </a:lnTo>
                <a:lnTo>
                  <a:pt x="1075" y="125370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6" y="211708"/>
                </a:lnTo>
                <a:lnTo>
                  <a:pt x="70103" y="203200"/>
                </a:lnTo>
                <a:lnTo>
                  <a:pt x="58058" y="197865"/>
                </a:lnTo>
                <a:lnTo>
                  <a:pt x="47656" y="190436"/>
                </a:lnTo>
                <a:lnTo>
                  <a:pt x="26376" y="155745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73" y="13946"/>
                </a:lnTo>
                <a:lnTo>
                  <a:pt x="70484" y="8635"/>
                </a:lnTo>
                <a:lnTo>
                  <a:pt x="6743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43492" y="1602689"/>
            <a:ext cx="280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33813" y="1618488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600" y="1743501"/>
            <a:ext cx="9700260" cy="115544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698500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lang="en-US" sz="2400" dirty="0">
                <a:latin typeface="Century Gothic"/>
                <a:cs typeface="Century Gothic"/>
              </a:rPr>
              <a:t>Accuracy</a:t>
            </a:r>
            <a:r>
              <a:rPr lang="en-US" sz="2400" spc="-5" dirty="0">
                <a:latin typeface="Century Gothic"/>
                <a:cs typeface="Century Gothic"/>
              </a:rPr>
              <a:t> </a:t>
            </a:r>
            <a:r>
              <a:rPr lang="en-US" sz="2400" dirty="0">
                <a:latin typeface="Century Gothic"/>
                <a:cs typeface="Century Gothic"/>
              </a:rPr>
              <a:t>and confidence</a:t>
            </a:r>
            <a:r>
              <a:rPr lang="en-US" sz="2400" spc="-10" dirty="0">
                <a:latin typeface="Century Gothic"/>
                <a:cs typeface="Century Gothic"/>
              </a:rPr>
              <a:t>.</a:t>
            </a:r>
            <a:endParaRPr lang="en-US" sz="2400" dirty="0">
              <a:latin typeface="Century Gothic"/>
              <a:cs typeface="Century Gothic"/>
            </a:endParaRPr>
          </a:p>
          <a:p>
            <a:pPr marL="698500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Confidence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classification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prediction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crucial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too.</a:t>
            </a:r>
            <a:endParaRPr sz="2400" dirty="0">
              <a:latin typeface="Century Gothic"/>
              <a:cs typeface="Century Gothic"/>
            </a:endParaRPr>
          </a:p>
          <a:p>
            <a:pPr marL="1155700" lvl="1" indent="-2292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entury Gothic"/>
                <a:cs typeface="Century Gothic"/>
              </a:rPr>
              <a:t>Take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setup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with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4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classes,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first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correct </a:t>
            </a:r>
            <a:r>
              <a:rPr sz="2000" spc="-10" dirty="0">
                <a:latin typeface="Century Gothic"/>
                <a:cs typeface="Century Gothic"/>
              </a:rPr>
              <a:t>class.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3599" y="2892552"/>
            <a:ext cx="206565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Century Gothic"/>
                <a:cs typeface="Century Gothic"/>
              </a:rPr>
              <a:t>Model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outputs </a:t>
            </a:r>
            <a:r>
              <a:rPr sz="2000" dirty="0">
                <a:latin typeface="Century Gothic"/>
                <a:cs typeface="Century Gothic"/>
              </a:rPr>
              <a:t>Model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outputs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8453" y="2892552"/>
            <a:ext cx="260096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dirty="0">
                <a:latin typeface="Century Gothic"/>
                <a:cs typeface="Century Gothic"/>
              </a:rPr>
              <a:t>[</a:t>
            </a:r>
            <a:r>
              <a:rPr sz="2000" b="1" dirty="0">
                <a:latin typeface="Century Gothic"/>
                <a:cs typeface="Century Gothic"/>
              </a:rPr>
              <a:t>1.00</a:t>
            </a:r>
            <a:r>
              <a:rPr sz="2000" dirty="0">
                <a:latin typeface="Century Gothic"/>
                <a:cs typeface="Century Gothic"/>
              </a:rPr>
              <a:t>,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0.00,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0.00,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0.00]</a:t>
            </a: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latin typeface="Century Gothic"/>
                <a:cs typeface="Century Gothic"/>
              </a:rPr>
              <a:t>[</a:t>
            </a:r>
            <a:r>
              <a:rPr sz="2000" b="1" dirty="0">
                <a:latin typeface="Century Gothic"/>
                <a:cs typeface="Century Gothic"/>
              </a:rPr>
              <a:t>0.30</a:t>
            </a:r>
            <a:r>
              <a:rPr sz="2000" dirty="0">
                <a:latin typeface="Century Gothic"/>
                <a:cs typeface="Century Gothic"/>
              </a:rPr>
              <a:t>,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0.25,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0.25,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0.20]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7800" y="3505200"/>
            <a:ext cx="9582785" cy="22679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7865" indent="-228600">
              <a:lnSpc>
                <a:spcPts val="2280"/>
              </a:lnSpc>
              <a:spcBef>
                <a:spcPts val="1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Century Gothic"/>
                <a:cs typeface="Century Gothic"/>
              </a:rPr>
              <a:t>Model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preferred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as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it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much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more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confident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its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answer,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this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is</a:t>
            </a:r>
            <a:endParaRPr sz="2000" dirty="0">
              <a:latin typeface="Century Gothic"/>
              <a:cs typeface="Century Gothic"/>
            </a:endParaRPr>
          </a:p>
          <a:p>
            <a:pPr marL="697865">
              <a:lnSpc>
                <a:spcPts val="2280"/>
              </a:lnSpc>
            </a:pPr>
            <a:r>
              <a:rPr sz="2000" dirty="0">
                <a:latin typeface="Century Gothic"/>
                <a:cs typeface="Century Gothic"/>
              </a:rPr>
              <a:t>correct.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Model B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took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almost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uniform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view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input’s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class.</a:t>
            </a:r>
            <a:endParaRPr sz="2000" dirty="0">
              <a:latin typeface="Century Gothic"/>
              <a:cs typeface="Century Gothic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entury Gothic"/>
                <a:cs typeface="Century Gothic"/>
              </a:rPr>
              <a:t>Any</a:t>
            </a:r>
            <a:r>
              <a:rPr sz="2400" spc="-10" dirty="0">
                <a:latin typeface="Century Gothic"/>
                <a:cs typeface="Century Gothic"/>
              </a:rPr>
              <a:t> data-</a:t>
            </a:r>
            <a:r>
              <a:rPr sz="2400" dirty="0">
                <a:latin typeface="Century Gothic"/>
                <a:cs typeface="Century Gothic"/>
              </a:rPr>
              <a:t>centric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or</a:t>
            </a:r>
            <a:r>
              <a:rPr sz="2400" spc="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task-specific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concerns:</a:t>
            </a:r>
            <a:endParaRPr sz="2400" dirty="0">
              <a:latin typeface="Century Gothic"/>
              <a:cs typeface="Century Gothic"/>
            </a:endParaRPr>
          </a:p>
          <a:p>
            <a:pPr marL="697865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Century Gothic"/>
                <a:cs typeface="Century Gothic"/>
              </a:rPr>
              <a:t>Small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datasets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are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often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compensated</a:t>
            </a:r>
            <a:r>
              <a:rPr sz="1800" spc="3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for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by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inclusion</a:t>
            </a:r>
            <a:r>
              <a:rPr sz="1800" spc="-5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of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regularization</a:t>
            </a:r>
            <a:endParaRPr sz="1800" dirty="0">
              <a:latin typeface="Century Gothic"/>
              <a:cs typeface="Century Gothic"/>
            </a:endParaRPr>
          </a:p>
          <a:p>
            <a:pPr marL="697865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Century Gothic"/>
                <a:cs typeface="Century Gothic"/>
              </a:rPr>
              <a:t>Biased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datasets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are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compensated</a:t>
            </a:r>
            <a:r>
              <a:rPr sz="1800" spc="3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for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by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penalizing</a:t>
            </a:r>
            <a:r>
              <a:rPr sz="1800" spc="-4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undesirable bias</a:t>
            </a:r>
            <a:r>
              <a:rPr sz="1800" spc="-3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in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model’s</a:t>
            </a:r>
            <a:r>
              <a:rPr lang="en-GB" spc="-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performance.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This</a:t>
            </a:r>
            <a:r>
              <a:rPr sz="1800" spc="-3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is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used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when</a:t>
            </a:r>
            <a:r>
              <a:rPr sz="1800" spc="3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data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contains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racial,</a:t>
            </a:r>
            <a:r>
              <a:rPr sz="1800" spc="-5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gender,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or</a:t>
            </a:r>
            <a:r>
              <a:rPr sz="1800" spc="-3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other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bias.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A34793B-DDF5-ED76-DDE0-8B555BED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D4E2276F-DD8B-D0BD-5084-2716CC2B1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917404"/>
              </p:ext>
            </p:extLst>
          </p:nvPr>
        </p:nvGraphicFramePr>
        <p:xfrm>
          <a:off x="1909763" y="1827213"/>
          <a:ext cx="8264525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763" y="1827213"/>
                        <a:ext cx="8264525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3171" y="4210888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0159" y="4210888"/>
            <a:ext cx="474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0.37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39150" y="3899153"/>
            <a:ext cx="1786255" cy="12973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1800" b="1" spc="-20" dirty="0">
                <a:solidFill>
                  <a:srgbClr val="385622"/>
                </a:solidFill>
                <a:latin typeface="Century Gothic"/>
                <a:cs typeface="Century Gothic"/>
              </a:rPr>
              <a:t>1.37</a:t>
            </a:r>
            <a:endParaRPr sz="1800">
              <a:latin typeface="Century Gothic"/>
              <a:cs typeface="Century Gothic"/>
            </a:endParaRPr>
          </a:p>
          <a:p>
            <a:pPr marR="177165" algn="r">
              <a:lnSpc>
                <a:spcPct val="100000"/>
              </a:lnSpc>
              <a:spcBef>
                <a:spcPts val="930"/>
              </a:spcBef>
            </a:pP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37117" y="1618488"/>
            <a:ext cx="698500" cy="15240"/>
          </a:xfrm>
          <a:custGeom>
            <a:avLst/>
            <a:gdLst/>
            <a:ahLst/>
            <a:cxnLst/>
            <a:rect l="l" t="t" r="r" b="b"/>
            <a:pathLst>
              <a:path w="698500" h="15239">
                <a:moveTo>
                  <a:pt x="697991" y="0"/>
                </a:moveTo>
                <a:lnTo>
                  <a:pt x="0" y="0"/>
                </a:lnTo>
                <a:lnTo>
                  <a:pt x="0" y="15239"/>
                </a:lnTo>
                <a:lnTo>
                  <a:pt x="697991" y="15239"/>
                </a:lnTo>
                <a:lnTo>
                  <a:pt x="697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95993" y="1347469"/>
            <a:ext cx="519430" cy="212090"/>
          </a:xfrm>
          <a:custGeom>
            <a:avLst/>
            <a:gdLst/>
            <a:ahLst/>
            <a:cxnLst/>
            <a:rect l="l" t="t" r="r" b="b"/>
            <a:pathLst>
              <a:path w="519429" h="212090">
                <a:moveTo>
                  <a:pt x="451992" y="0"/>
                </a:moveTo>
                <a:lnTo>
                  <a:pt x="448945" y="8635"/>
                </a:lnTo>
                <a:lnTo>
                  <a:pt x="461212" y="13946"/>
                </a:lnTo>
                <a:lnTo>
                  <a:pt x="471741" y="21304"/>
                </a:lnTo>
                <a:lnTo>
                  <a:pt x="493107" y="55429"/>
                </a:lnTo>
                <a:lnTo>
                  <a:pt x="500125" y="104775"/>
                </a:lnTo>
                <a:lnTo>
                  <a:pt x="499340" y="123463"/>
                </a:lnTo>
                <a:lnTo>
                  <a:pt x="487552" y="169290"/>
                </a:lnTo>
                <a:lnTo>
                  <a:pt x="461299" y="197865"/>
                </a:lnTo>
                <a:lnTo>
                  <a:pt x="449199" y="203200"/>
                </a:lnTo>
                <a:lnTo>
                  <a:pt x="451992" y="211708"/>
                </a:lnTo>
                <a:lnTo>
                  <a:pt x="492390" y="187705"/>
                </a:lnTo>
                <a:lnTo>
                  <a:pt x="515111" y="143335"/>
                </a:lnTo>
                <a:lnTo>
                  <a:pt x="519429" y="105917"/>
                </a:lnTo>
                <a:lnTo>
                  <a:pt x="518336" y="86536"/>
                </a:lnTo>
                <a:lnTo>
                  <a:pt x="502030" y="37083"/>
                </a:lnTo>
                <a:lnTo>
                  <a:pt x="467330" y="5544"/>
                </a:lnTo>
                <a:lnTo>
                  <a:pt x="451992" y="0"/>
                </a:lnTo>
                <a:close/>
              </a:path>
              <a:path w="519429" h="212090">
                <a:moveTo>
                  <a:pt x="67436" y="0"/>
                </a:moveTo>
                <a:lnTo>
                  <a:pt x="27092" y="24110"/>
                </a:lnTo>
                <a:lnTo>
                  <a:pt x="4317" y="68595"/>
                </a:lnTo>
                <a:lnTo>
                  <a:pt x="0" y="105917"/>
                </a:lnTo>
                <a:lnTo>
                  <a:pt x="1075" y="125370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6" y="211708"/>
                </a:lnTo>
                <a:lnTo>
                  <a:pt x="70103" y="203200"/>
                </a:lnTo>
                <a:lnTo>
                  <a:pt x="58058" y="197865"/>
                </a:lnTo>
                <a:lnTo>
                  <a:pt x="47656" y="190436"/>
                </a:lnTo>
                <a:lnTo>
                  <a:pt x="26376" y="155745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73" y="13946"/>
                </a:lnTo>
                <a:lnTo>
                  <a:pt x="70484" y="8635"/>
                </a:lnTo>
                <a:lnTo>
                  <a:pt x="67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43492" y="1602689"/>
            <a:ext cx="280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33813" y="1618488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925559" y="1276858"/>
            <a:ext cx="1319530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  <a:tabLst>
                <a:tab pos="1009015" algn="l"/>
              </a:tabLst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1/𝑥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25" dirty="0">
                <a:latin typeface="Cambria Math"/>
                <a:cs typeface="Cambria Math"/>
              </a:rPr>
              <a:t>−1</a:t>
            </a:r>
            <a:endParaRPr sz="1800">
              <a:latin typeface="Cambria Math"/>
              <a:cs typeface="Cambria Math"/>
            </a:endParaRPr>
          </a:p>
          <a:p>
            <a:pPr marL="774700">
              <a:lnSpc>
                <a:spcPts val="1764"/>
              </a:lnSpc>
            </a:pP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25811" y="1534109"/>
            <a:ext cx="309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67" baseline="-16975" dirty="0">
                <a:latin typeface="Cambria Math"/>
                <a:cs typeface="Cambria Math"/>
              </a:rPr>
              <a:t>𝑥</a:t>
            </a:r>
            <a:r>
              <a:rPr sz="1300" spc="45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63712" y="2125852"/>
            <a:ext cx="698500" cy="286385"/>
          </a:xfrm>
          <a:custGeom>
            <a:avLst/>
            <a:gdLst/>
            <a:ahLst/>
            <a:cxnLst/>
            <a:rect l="l" t="t" r="r" b="b"/>
            <a:pathLst>
              <a:path w="698500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17" y="52095"/>
                </a:lnTo>
                <a:lnTo>
                  <a:pt x="158877" y="105918"/>
                </a:lnTo>
                <a:lnTo>
                  <a:pt x="159943" y="125374"/>
                </a:lnTo>
                <a:lnTo>
                  <a:pt x="176276" y="174752"/>
                </a:lnTo>
                <a:lnTo>
                  <a:pt x="210947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91" y="155638"/>
                </a:lnTo>
                <a:lnTo>
                  <a:pt x="178181" y="104775"/>
                </a:lnTo>
                <a:lnTo>
                  <a:pt x="178955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698500" h="286385">
                <a:moveTo>
                  <a:pt x="676783" y="105918"/>
                </a:moveTo>
                <a:lnTo>
                  <a:pt x="666965" y="52095"/>
                </a:lnTo>
                <a:lnTo>
                  <a:pt x="638111" y="13550"/>
                </a:lnTo>
                <a:lnTo>
                  <a:pt x="609219" y="0"/>
                </a:lnTo>
                <a:lnTo>
                  <a:pt x="606298" y="8636"/>
                </a:lnTo>
                <a:lnTo>
                  <a:pt x="618502" y="13957"/>
                </a:lnTo>
                <a:lnTo>
                  <a:pt x="629043" y="21310"/>
                </a:lnTo>
                <a:lnTo>
                  <a:pt x="650455" y="55435"/>
                </a:lnTo>
                <a:lnTo>
                  <a:pt x="657479" y="104775"/>
                </a:lnTo>
                <a:lnTo>
                  <a:pt x="656691" y="123444"/>
                </a:lnTo>
                <a:lnTo>
                  <a:pt x="644906" y="169164"/>
                </a:lnTo>
                <a:lnTo>
                  <a:pt x="618642" y="197802"/>
                </a:lnTo>
                <a:lnTo>
                  <a:pt x="606552" y="203200"/>
                </a:lnTo>
                <a:lnTo>
                  <a:pt x="609219" y="211709"/>
                </a:lnTo>
                <a:lnTo>
                  <a:pt x="649732" y="187706"/>
                </a:lnTo>
                <a:lnTo>
                  <a:pt x="672414" y="143344"/>
                </a:lnTo>
                <a:lnTo>
                  <a:pt x="675678" y="125374"/>
                </a:lnTo>
                <a:lnTo>
                  <a:pt x="676783" y="105918"/>
                </a:lnTo>
                <a:close/>
              </a:path>
              <a:path w="698500" h="286385">
                <a:moveTo>
                  <a:pt x="697992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697992" y="286258"/>
                </a:lnTo>
                <a:lnTo>
                  <a:pt x="697992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8351901" y="2055063"/>
            <a:ext cx="79946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1/𝑥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69832" y="2381758"/>
            <a:ext cx="280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24950" y="2547874"/>
            <a:ext cx="5740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𝒙=𝟏.37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43693" y="2228799"/>
            <a:ext cx="196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989819" y="2396870"/>
            <a:ext cx="535305" cy="15240"/>
          </a:xfrm>
          <a:custGeom>
            <a:avLst/>
            <a:gdLst/>
            <a:ahLst/>
            <a:cxnLst/>
            <a:rect l="l" t="t" r="r" b="b"/>
            <a:pathLst>
              <a:path w="535304" h="15239">
                <a:moveTo>
                  <a:pt x="534924" y="0"/>
                </a:moveTo>
                <a:lnTo>
                  <a:pt x="0" y="0"/>
                </a:lnTo>
                <a:lnTo>
                  <a:pt x="0" y="15239"/>
                </a:lnTo>
                <a:lnTo>
                  <a:pt x="534924" y="15239"/>
                </a:lnTo>
                <a:lnTo>
                  <a:pt x="5349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097261" y="2055063"/>
            <a:ext cx="3232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−1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52990" y="2381758"/>
            <a:ext cx="601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 Math"/>
                <a:cs typeface="Cambria Math"/>
              </a:rPr>
              <a:t>1.37</a:t>
            </a:r>
            <a:r>
              <a:rPr sz="1950" spc="-15" baseline="23504" dirty="0">
                <a:latin typeface="Cambria Math"/>
                <a:cs typeface="Cambria Math"/>
              </a:rPr>
              <a:t>2</a:t>
            </a:r>
            <a:endParaRPr sz="1950" baseline="23504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𝟏.</a:t>
            </a:r>
            <a:r>
              <a:rPr sz="1800" spc="-110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𝟑𝟕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35" name="object 14">
            <a:extLst>
              <a:ext uri="{FF2B5EF4-FFF2-40B4-BE49-F238E27FC236}">
                <a16:creationId xmlns:a16="http://schemas.microsoft.com/office/drawing/2014/main" id="{A2107EF1-7D37-2471-652F-79BB08ABABB9}"/>
              </a:ext>
            </a:extLst>
          </p:cNvPr>
          <p:cNvSpPr/>
          <p:nvPr/>
        </p:nvSpPr>
        <p:spPr>
          <a:xfrm>
            <a:off x="9103467" y="1583448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AC28532A-263E-F4E9-611C-2CAF6A7A8B6A}"/>
              </a:ext>
            </a:extLst>
          </p:cNvPr>
          <p:cNvSpPr/>
          <p:nvPr/>
        </p:nvSpPr>
        <p:spPr>
          <a:xfrm>
            <a:off x="8528879" y="2357219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3A77A7B9-DB65-D811-9A2E-B3EA577F1F4D}"/>
              </a:ext>
            </a:extLst>
          </p:cNvPr>
          <p:cNvSpPr/>
          <p:nvPr/>
        </p:nvSpPr>
        <p:spPr>
          <a:xfrm>
            <a:off x="10083355" y="2350077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1360B891-6C77-67B4-9476-C87FB06D090F}"/>
              </a:ext>
            </a:extLst>
          </p:cNvPr>
          <p:cNvSpPr/>
          <p:nvPr/>
        </p:nvSpPr>
        <p:spPr>
          <a:xfrm>
            <a:off x="9952990" y="1557683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11A5D642-7D76-5D41-B7C2-B48372EF9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709658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3171" y="4210888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0159" y="4210888"/>
            <a:ext cx="474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0.37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77603" y="4599558"/>
            <a:ext cx="300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spc="-37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37117" y="1618488"/>
            <a:ext cx="698500" cy="15240"/>
          </a:xfrm>
          <a:custGeom>
            <a:avLst/>
            <a:gdLst/>
            <a:ahLst/>
            <a:cxnLst/>
            <a:rect l="l" t="t" r="r" b="b"/>
            <a:pathLst>
              <a:path w="698500" h="15239">
                <a:moveTo>
                  <a:pt x="697991" y="0"/>
                </a:moveTo>
                <a:lnTo>
                  <a:pt x="0" y="0"/>
                </a:lnTo>
                <a:lnTo>
                  <a:pt x="0" y="15239"/>
                </a:lnTo>
                <a:lnTo>
                  <a:pt x="697991" y="15239"/>
                </a:lnTo>
                <a:lnTo>
                  <a:pt x="697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95993" y="1347469"/>
            <a:ext cx="519430" cy="212090"/>
          </a:xfrm>
          <a:custGeom>
            <a:avLst/>
            <a:gdLst/>
            <a:ahLst/>
            <a:cxnLst/>
            <a:rect l="l" t="t" r="r" b="b"/>
            <a:pathLst>
              <a:path w="519429" h="212090">
                <a:moveTo>
                  <a:pt x="451992" y="0"/>
                </a:moveTo>
                <a:lnTo>
                  <a:pt x="448945" y="8635"/>
                </a:lnTo>
                <a:lnTo>
                  <a:pt x="461212" y="13946"/>
                </a:lnTo>
                <a:lnTo>
                  <a:pt x="471741" y="21304"/>
                </a:lnTo>
                <a:lnTo>
                  <a:pt x="493107" y="55429"/>
                </a:lnTo>
                <a:lnTo>
                  <a:pt x="500125" y="104775"/>
                </a:lnTo>
                <a:lnTo>
                  <a:pt x="499340" y="123463"/>
                </a:lnTo>
                <a:lnTo>
                  <a:pt x="487552" y="169290"/>
                </a:lnTo>
                <a:lnTo>
                  <a:pt x="461299" y="197865"/>
                </a:lnTo>
                <a:lnTo>
                  <a:pt x="449199" y="203200"/>
                </a:lnTo>
                <a:lnTo>
                  <a:pt x="451992" y="211708"/>
                </a:lnTo>
                <a:lnTo>
                  <a:pt x="492390" y="187705"/>
                </a:lnTo>
                <a:lnTo>
                  <a:pt x="515111" y="143335"/>
                </a:lnTo>
                <a:lnTo>
                  <a:pt x="519429" y="105917"/>
                </a:lnTo>
                <a:lnTo>
                  <a:pt x="518336" y="86536"/>
                </a:lnTo>
                <a:lnTo>
                  <a:pt x="502030" y="37083"/>
                </a:lnTo>
                <a:lnTo>
                  <a:pt x="467330" y="5544"/>
                </a:lnTo>
                <a:lnTo>
                  <a:pt x="451992" y="0"/>
                </a:lnTo>
                <a:close/>
              </a:path>
              <a:path w="519429" h="212090">
                <a:moveTo>
                  <a:pt x="67436" y="0"/>
                </a:moveTo>
                <a:lnTo>
                  <a:pt x="27092" y="24110"/>
                </a:lnTo>
                <a:lnTo>
                  <a:pt x="4317" y="68595"/>
                </a:lnTo>
                <a:lnTo>
                  <a:pt x="0" y="105917"/>
                </a:lnTo>
                <a:lnTo>
                  <a:pt x="1075" y="125370"/>
                </a:lnTo>
                <a:lnTo>
                  <a:pt x="17399" y="174751"/>
                </a:lnTo>
                <a:lnTo>
                  <a:pt x="52081" y="206184"/>
                </a:lnTo>
                <a:lnTo>
                  <a:pt x="67436" y="211708"/>
                </a:lnTo>
                <a:lnTo>
                  <a:pt x="70103" y="203200"/>
                </a:lnTo>
                <a:lnTo>
                  <a:pt x="58058" y="197865"/>
                </a:lnTo>
                <a:lnTo>
                  <a:pt x="47656" y="190436"/>
                </a:lnTo>
                <a:lnTo>
                  <a:pt x="26376" y="155745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73" y="13946"/>
                </a:lnTo>
                <a:lnTo>
                  <a:pt x="70484" y="8635"/>
                </a:lnTo>
                <a:lnTo>
                  <a:pt x="67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360664" y="2125852"/>
            <a:ext cx="1884045" cy="3089275"/>
            <a:chOff x="8360664" y="2125852"/>
            <a:chExt cx="1884045" cy="3089275"/>
          </a:xfrm>
        </p:grpSpPr>
        <p:sp>
          <p:nvSpPr>
            <p:cNvPr id="14" name="object 14"/>
            <p:cNvSpPr/>
            <p:nvPr/>
          </p:nvSpPr>
          <p:spPr>
            <a:xfrm>
              <a:off x="8439150" y="3899154"/>
              <a:ext cx="1786255" cy="1297305"/>
            </a:xfrm>
            <a:custGeom>
              <a:avLst/>
              <a:gdLst/>
              <a:ahLst/>
              <a:cxnLst/>
              <a:rect l="l" t="t" r="r" b="b"/>
              <a:pathLst>
                <a:path w="1786254" h="1297304">
                  <a:moveTo>
                    <a:pt x="0" y="1296924"/>
                  </a:moveTo>
                  <a:lnTo>
                    <a:pt x="1786127" y="1296924"/>
                  </a:lnTo>
                  <a:lnTo>
                    <a:pt x="1786127" y="0"/>
                  </a:lnTo>
                  <a:lnTo>
                    <a:pt x="0" y="0"/>
                  </a:lnTo>
                  <a:lnTo>
                    <a:pt x="0" y="12969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60664" y="2125852"/>
              <a:ext cx="698500" cy="286385"/>
            </a:xfrm>
            <a:custGeom>
              <a:avLst/>
              <a:gdLst/>
              <a:ahLst/>
              <a:cxnLst/>
              <a:rect l="l" t="t" r="r" b="b"/>
              <a:pathLst>
                <a:path w="698500" h="286385">
                  <a:moveTo>
                    <a:pt x="229362" y="8636"/>
                  </a:moveTo>
                  <a:lnTo>
                    <a:pt x="226314" y="0"/>
                  </a:lnTo>
                  <a:lnTo>
                    <a:pt x="210972" y="5537"/>
                  </a:lnTo>
                  <a:lnTo>
                    <a:pt x="197523" y="13550"/>
                  </a:lnTo>
                  <a:lnTo>
                    <a:pt x="168617" y="52095"/>
                  </a:lnTo>
                  <a:lnTo>
                    <a:pt x="158877" y="105918"/>
                  </a:lnTo>
                  <a:lnTo>
                    <a:pt x="159943" y="125374"/>
                  </a:lnTo>
                  <a:lnTo>
                    <a:pt x="176276" y="174752"/>
                  </a:lnTo>
                  <a:lnTo>
                    <a:pt x="210947" y="206184"/>
                  </a:lnTo>
                  <a:lnTo>
                    <a:pt x="226314" y="211709"/>
                  </a:lnTo>
                  <a:lnTo>
                    <a:pt x="228981" y="203200"/>
                  </a:lnTo>
                  <a:lnTo>
                    <a:pt x="216928" y="197802"/>
                  </a:lnTo>
                  <a:lnTo>
                    <a:pt x="206514" y="190334"/>
                  </a:lnTo>
                  <a:lnTo>
                    <a:pt x="185191" y="155638"/>
                  </a:lnTo>
                  <a:lnTo>
                    <a:pt x="178181" y="104775"/>
                  </a:lnTo>
                  <a:lnTo>
                    <a:pt x="178955" y="86728"/>
                  </a:lnTo>
                  <a:lnTo>
                    <a:pt x="190627" y="42164"/>
                  </a:lnTo>
                  <a:lnTo>
                    <a:pt x="217144" y="13957"/>
                  </a:lnTo>
                  <a:lnTo>
                    <a:pt x="229362" y="8636"/>
                  </a:lnTo>
                  <a:close/>
                </a:path>
                <a:path w="698500" h="286385">
                  <a:moveTo>
                    <a:pt x="676783" y="105918"/>
                  </a:moveTo>
                  <a:lnTo>
                    <a:pt x="666965" y="52095"/>
                  </a:lnTo>
                  <a:lnTo>
                    <a:pt x="638111" y="13550"/>
                  </a:lnTo>
                  <a:lnTo>
                    <a:pt x="609219" y="0"/>
                  </a:lnTo>
                  <a:lnTo>
                    <a:pt x="606298" y="8636"/>
                  </a:lnTo>
                  <a:lnTo>
                    <a:pt x="618502" y="13957"/>
                  </a:lnTo>
                  <a:lnTo>
                    <a:pt x="629043" y="21310"/>
                  </a:lnTo>
                  <a:lnTo>
                    <a:pt x="650455" y="55435"/>
                  </a:lnTo>
                  <a:lnTo>
                    <a:pt x="657479" y="104775"/>
                  </a:lnTo>
                  <a:lnTo>
                    <a:pt x="656691" y="123444"/>
                  </a:lnTo>
                  <a:lnTo>
                    <a:pt x="644906" y="169164"/>
                  </a:lnTo>
                  <a:lnTo>
                    <a:pt x="618642" y="197802"/>
                  </a:lnTo>
                  <a:lnTo>
                    <a:pt x="606552" y="203200"/>
                  </a:lnTo>
                  <a:lnTo>
                    <a:pt x="609219" y="211709"/>
                  </a:lnTo>
                  <a:lnTo>
                    <a:pt x="649732" y="187706"/>
                  </a:lnTo>
                  <a:lnTo>
                    <a:pt x="672414" y="143344"/>
                  </a:lnTo>
                  <a:lnTo>
                    <a:pt x="675678" y="125374"/>
                  </a:lnTo>
                  <a:lnTo>
                    <a:pt x="676783" y="105918"/>
                  </a:lnTo>
                  <a:close/>
                </a:path>
                <a:path w="698500" h="286385">
                  <a:moveTo>
                    <a:pt x="697992" y="271018"/>
                  </a:moveTo>
                  <a:lnTo>
                    <a:pt x="0" y="271018"/>
                  </a:lnTo>
                  <a:lnTo>
                    <a:pt x="0" y="286258"/>
                  </a:lnTo>
                  <a:lnTo>
                    <a:pt x="697992" y="286258"/>
                  </a:lnTo>
                  <a:lnTo>
                    <a:pt x="697992" y="2710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143492" y="1602689"/>
            <a:ext cx="280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33813" y="1618488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25559" y="1276858"/>
            <a:ext cx="1319530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  <a:tabLst>
                <a:tab pos="1009015" algn="l"/>
              </a:tabLst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1/𝑥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25" dirty="0">
                <a:latin typeface="Cambria Math"/>
                <a:cs typeface="Cambria Math"/>
              </a:rPr>
              <a:t>−1</a:t>
            </a:r>
            <a:endParaRPr sz="1800">
              <a:latin typeface="Cambria Math"/>
              <a:cs typeface="Cambria Math"/>
            </a:endParaRPr>
          </a:p>
          <a:p>
            <a:pPr marL="774700">
              <a:lnSpc>
                <a:spcPts val="1764"/>
              </a:lnSpc>
            </a:pP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25811" y="1534109"/>
            <a:ext cx="309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67" baseline="-16975" dirty="0">
                <a:latin typeface="Cambria Math"/>
                <a:cs typeface="Cambria Math"/>
              </a:rPr>
              <a:t>𝑥</a:t>
            </a:r>
            <a:r>
              <a:rPr sz="1300" spc="45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48853" y="2055063"/>
            <a:ext cx="79946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1/𝑥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66784" y="2381758"/>
            <a:ext cx="280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21902" y="2547874"/>
            <a:ext cx="58039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𝒙=𝟏.𝟑𝟕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46742" y="2228799"/>
            <a:ext cx="196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992868" y="2396870"/>
            <a:ext cx="535305" cy="15240"/>
          </a:xfrm>
          <a:custGeom>
            <a:avLst/>
            <a:gdLst/>
            <a:ahLst/>
            <a:cxnLst/>
            <a:rect l="l" t="t" r="r" b="b"/>
            <a:pathLst>
              <a:path w="535304" h="15239">
                <a:moveTo>
                  <a:pt x="534924" y="0"/>
                </a:moveTo>
                <a:lnTo>
                  <a:pt x="0" y="0"/>
                </a:lnTo>
                <a:lnTo>
                  <a:pt x="0" y="15239"/>
                </a:lnTo>
                <a:lnTo>
                  <a:pt x="534924" y="15239"/>
                </a:lnTo>
                <a:lnTo>
                  <a:pt x="5349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100309" y="2055063"/>
            <a:ext cx="3232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−1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956038" y="2381758"/>
            <a:ext cx="601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 Math"/>
                <a:cs typeface="Cambria Math"/>
              </a:rPr>
              <a:t>1.37</a:t>
            </a:r>
            <a:r>
              <a:rPr sz="1950" spc="-15" baseline="23504" dirty="0">
                <a:latin typeface="Cambria Math"/>
                <a:cs typeface="Cambria Math"/>
              </a:rPr>
              <a:t>2</a:t>
            </a:r>
            <a:endParaRPr sz="1950" baseline="23504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14361" y="2999994"/>
            <a:ext cx="1050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𝛾</a:t>
            </a:r>
            <a:r>
              <a:rPr sz="1950" baseline="-14957" dirty="0">
                <a:latin typeface="Cambria Math"/>
                <a:cs typeface="Cambria Math"/>
              </a:rPr>
              <a:t>1</a:t>
            </a:r>
            <a:r>
              <a:rPr sz="1950" spc="39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5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262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64143" y="2826258"/>
            <a:ext cx="62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1/𝑥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82076" y="315239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956801" y="3229686"/>
            <a:ext cx="653415" cy="273793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𝒙=𝟏.𝟑𝟕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421493" y="3167379"/>
            <a:ext cx="535305" cy="15240"/>
          </a:xfrm>
          <a:custGeom>
            <a:avLst/>
            <a:gdLst/>
            <a:ahLst/>
            <a:cxnLst/>
            <a:rect l="l" t="t" r="r" b="b"/>
            <a:pathLst>
              <a:path w="535304" h="15239">
                <a:moveTo>
                  <a:pt x="534924" y="0"/>
                </a:moveTo>
                <a:lnTo>
                  <a:pt x="0" y="0"/>
                </a:lnTo>
                <a:lnTo>
                  <a:pt x="0" y="15239"/>
                </a:lnTo>
                <a:lnTo>
                  <a:pt x="534924" y="15239"/>
                </a:lnTo>
                <a:lnTo>
                  <a:pt x="5349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637776" y="2826258"/>
            <a:ext cx="2563495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0850" algn="ctr">
              <a:lnSpc>
                <a:spcPts val="1764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−1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1764"/>
              </a:lnSpc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4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292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2700" baseline="-37037" dirty="0">
                <a:latin typeface="Cambria Math"/>
                <a:cs typeface="Cambria Math"/>
              </a:rPr>
              <a:t>1.37</a:t>
            </a:r>
            <a:r>
              <a:rPr sz="1950" baseline="-27777" dirty="0">
                <a:latin typeface="Cambria Math"/>
                <a:cs typeface="Cambria Math"/>
              </a:rPr>
              <a:t>2</a:t>
            </a:r>
            <a:r>
              <a:rPr sz="1950" spc="450" baseline="-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4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−𝟎.</a:t>
            </a:r>
            <a:r>
              <a:rPr sz="1800" spc="-8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35213" y="4207002"/>
            <a:ext cx="934085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385622"/>
                </a:solidFill>
                <a:latin typeface="Century Gothic"/>
                <a:cs typeface="Century Gothic"/>
              </a:rPr>
              <a:t>1.37</a:t>
            </a:r>
            <a:endParaRPr sz="1800">
              <a:latin typeface="Century Gothic"/>
              <a:cs typeface="Century Gothic"/>
            </a:endParaRPr>
          </a:p>
          <a:p>
            <a:pPr marL="25400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𝟏.</a:t>
            </a:r>
            <a:r>
              <a:rPr sz="1800" spc="-110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𝟑𝟕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99023" y="3015741"/>
            <a:ext cx="163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chain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rule: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48" name="object 14">
            <a:extLst>
              <a:ext uri="{FF2B5EF4-FFF2-40B4-BE49-F238E27FC236}">
                <a16:creationId xmlns:a16="http://schemas.microsoft.com/office/drawing/2014/main" id="{AC9ABCF5-7637-DFB4-A5E9-7B1234D26B43}"/>
              </a:ext>
            </a:extLst>
          </p:cNvPr>
          <p:cNvSpPr/>
          <p:nvPr/>
        </p:nvSpPr>
        <p:spPr>
          <a:xfrm>
            <a:off x="9047675" y="1596073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26B83951-798B-2BE1-863C-ABBB74EB9376}"/>
              </a:ext>
            </a:extLst>
          </p:cNvPr>
          <p:cNvSpPr/>
          <p:nvPr/>
        </p:nvSpPr>
        <p:spPr>
          <a:xfrm>
            <a:off x="9992868" y="1598688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18344D0A-140E-0B46-1F59-8162F23B9CFA}"/>
              </a:ext>
            </a:extLst>
          </p:cNvPr>
          <p:cNvSpPr/>
          <p:nvPr/>
        </p:nvSpPr>
        <p:spPr>
          <a:xfrm>
            <a:off x="8530784" y="2351183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4">
            <a:extLst>
              <a:ext uri="{FF2B5EF4-FFF2-40B4-BE49-F238E27FC236}">
                <a16:creationId xmlns:a16="http://schemas.microsoft.com/office/drawing/2014/main" id="{8DBF7396-873B-63D3-E560-C609586F8D3B}"/>
              </a:ext>
            </a:extLst>
          </p:cNvPr>
          <p:cNvSpPr/>
          <p:nvPr/>
        </p:nvSpPr>
        <p:spPr>
          <a:xfrm>
            <a:off x="10099115" y="2363406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EB439E1F-CF35-01A9-F9DB-72006C44539A}"/>
              </a:ext>
            </a:extLst>
          </p:cNvPr>
          <p:cNvSpPr/>
          <p:nvPr/>
        </p:nvSpPr>
        <p:spPr>
          <a:xfrm>
            <a:off x="8404098" y="3148075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4">
            <a:extLst>
              <a:ext uri="{FF2B5EF4-FFF2-40B4-BE49-F238E27FC236}">
                <a16:creationId xmlns:a16="http://schemas.microsoft.com/office/drawing/2014/main" id="{2B47F7BC-3F42-359E-3019-ACA4719441ED}"/>
              </a:ext>
            </a:extLst>
          </p:cNvPr>
          <p:cNvSpPr/>
          <p:nvPr/>
        </p:nvSpPr>
        <p:spPr>
          <a:xfrm>
            <a:off x="10553312" y="3099053"/>
            <a:ext cx="299085" cy="15240"/>
          </a:xfrm>
          <a:custGeom>
            <a:avLst/>
            <a:gdLst/>
            <a:ahLst/>
            <a:cxnLst/>
            <a:rect l="l" t="t" r="r" b="b"/>
            <a:pathLst>
              <a:path w="299084" h="15239">
                <a:moveTo>
                  <a:pt x="298703" y="0"/>
                </a:moveTo>
                <a:lnTo>
                  <a:pt x="0" y="0"/>
                </a:lnTo>
                <a:lnTo>
                  <a:pt x="0" y="15239"/>
                </a:lnTo>
                <a:lnTo>
                  <a:pt x="298703" y="15239"/>
                </a:lnTo>
                <a:lnTo>
                  <a:pt x="2987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FC201A86-5360-092C-826B-61E3058B3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3171" y="4210888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0159" y="4210888"/>
            <a:ext cx="474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0.37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01860" y="4783201"/>
            <a:ext cx="247015" cy="10795"/>
          </a:xfrm>
          <a:custGeom>
            <a:avLst/>
            <a:gdLst/>
            <a:ahLst/>
            <a:cxnLst/>
            <a:rect l="l" t="t" r="r" b="b"/>
            <a:pathLst>
              <a:path w="247015" h="10795">
                <a:moveTo>
                  <a:pt x="246888" y="0"/>
                </a:moveTo>
                <a:lnTo>
                  <a:pt x="137160" y="0"/>
                </a:lnTo>
                <a:lnTo>
                  <a:pt x="0" y="0"/>
                </a:lnTo>
                <a:lnTo>
                  <a:pt x="0" y="10668"/>
                </a:lnTo>
                <a:lnTo>
                  <a:pt x="137160" y="10668"/>
                </a:lnTo>
                <a:lnTo>
                  <a:pt x="246888" y="10668"/>
                </a:lnTo>
                <a:lnTo>
                  <a:pt x="246888" y="0"/>
                </a:lnTo>
                <a:close/>
              </a:path>
            </a:pathLst>
          </a:custGeom>
          <a:solidFill>
            <a:srgbClr val="7E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64903" y="4599558"/>
            <a:ext cx="31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spc="-37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30536" y="3698875"/>
            <a:ext cx="1924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These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values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can </a:t>
            </a:r>
            <a:r>
              <a:rPr sz="1800" dirty="0">
                <a:latin typeface="Century Gothic"/>
                <a:cs typeface="Century Gothic"/>
              </a:rPr>
              <a:t>be </a:t>
            </a:r>
            <a:r>
              <a:rPr sz="1800" spc="-10" dirty="0">
                <a:latin typeface="Century Gothic"/>
                <a:cs typeface="Century Gothic"/>
              </a:rPr>
              <a:t>discarded.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2088" y="1686179"/>
            <a:ext cx="14763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2513" y="4207002"/>
            <a:ext cx="946785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00"/>
              </a:spcBef>
            </a:pPr>
            <a:r>
              <a:rPr sz="1800" b="1" strike="sngStrike" spc="-20" dirty="0">
                <a:solidFill>
                  <a:srgbClr val="385622"/>
                </a:solidFill>
                <a:latin typeface="Century Gothic"/>
                <a:cs typeface="Century Gothic"/>
              </a:rPr>
              <a:t>1.37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08268018-DCD2-919A-72CA-C4A87BD86D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3171" y="4210888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43391" y="1662302"/>
            <a:ext cx="858519" cy="15240"/>
          </a:xfrm>
          <a:custGeom>
            <a:avLst/>
            <a:gdLst/>
            <a:ahLst/>
            <a:cxnLst/>
            <a:rect l="l" t="t" r="r" b="b"/>
            <a:pathLst>
              <a:path w="858520" h="15239">
                <a:moveTo>
                  <a:pt x="858011" y="0"/>
                </a:moveTo>
                <a:lnTo>
                  <a:pt x="0" y="0"/>
                </a:lnTo>
                <a:lnTo>
                  <a:pt x="0" y="15239"/>
                </a:lnTo>
                <a:lnTo>
                  <a:pt x="858011" y="15239"/>
                </a:lnTo>
                <a:lnTo>
                  <a:pt x="858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2141" y="1391285"/>
            <a:ext cx="678180" cy="212090"/>
          </a:xfrm>
          <a:custGeom>
            <a:avLst/>
            <a:gdLst/>
            <a:ahLst/>
            <a:cxnLst/>
            <a:rect l="l" t="t" r="r" b="b"/>
            <a:pathLst>
              <a:path w="678179" h="212090">
                <a:moveTo>
                  <a:pt x="610488" y="0"/>
                </a:moveTo>
                <a:lnTo>
                  <a:pt x="607567" y="8509"/>
                </a:lnTo>
                <a:lnTo>
                  <a:pt x="619781" y="13892"/>
                </a:lnTo>
                <a:lnTo>
                  <a:pt x="630316" y="21288"/>
                </a:lnTo>
                <a:lnTo>
                  <a:pt x="651730" y="55429"/>
                </a:lnTo>
                <a:lnTo>
                  <a:pt x="658749" y="104775"/>
                </a:lnTo>
                <a:lnTo>
                  <a:pt x="657963" y="123444"/>
                </a:lnTo>
                <a:lnTo>
                  <a:pt x="646176" y="169163"/>
                </a:lnTo>
                <a:lnTo>
                  <a:pt x="619922" y="197738"/>
                </a:lnTo>
                <a:lnTo>
                  <a:pt x="607822" y="203073"/>
                </a:lnTo>
                <a:lnTo>
                  <a:pt x="610488" y="211709"/>
                </a:lnTo>
                <a:lnTo>
                  <a:pt x="651011" y="187705"/>
                </a:lnTo>
                <a:lnTo>
                  <a:pt x="673687" y="143335"/>
                </a:lnTo>
                <a:lnTo>
                  <a:pt x="678052" y="105917"/>
                </a:lnTo>
                <a:lnTo>
                  <a:pt x="676959" y="86483"/>
                </a:lnTo>
                <a:lnTo>
                  <a:pt x="660653" y="37084"/>
                </a:lnTo>
                <a:lnTo>
                  <a:pt x="625846" y="5526"/>
                </a:lnTo>
                <a:lnTo>
                  <a:pt x="610488" y="0"/>
                </a:lnTo>
                <a:close/>
              </a:path>
              <a:path w="678179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31706" y="1320800"/>
            <a:ext cx="788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30410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2456" y="1494535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4" dirty="0">
                <a:latin typeface="Cambria Math"/>
                <a:cs typeface="Cambria Math"/>
              </a:rPr>
              <a:t> </a:t>
            </a:r>
            <a:r>
              <a:rPr sz="1800" spc="-6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48550" y="3899153"/>
            <a:ext cx="2011680" cy="12973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193675">
              <a:lnSpc>
                <a:spcPct val="100000"/>
              </a:lnSpc>
            </a:pPr>
            <a:r>
              <a:rPr sz="1800" b="1" spc="-20" dirty="0">
                <a:solidFill>
                  <a:srgbClr val="6F2F9F"/>
                </a:solidFill>
                <a:latin typeface="Century Gothic"/>
                <a:cs typeface="Century Gothic"/>
              </a:rPr>
              <a:t>0.37</a:t>
            </a:r>
            <a:endParaRPr sz="1800">
              <a:latin typeface="Century Gothic"/>
              <a:cs typeface="Century Gothic"/>
            </a:endParaRPr>
          </a:p>
          <a:p>
            <a:pPr marL="1011555">
              <a:lnSpc>
                <a:spcPct val="100000"/>
              </a:lnSpc>
              <a:spcBef>
                <a:spcPts val="148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E39D3-A912-9794-4864-6C2A161D8D58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0FDE620E-9EF2-C3CE-69A0-8AC9B4B54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3171" y="4210888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43391" y="1662302"/>
            <a:ext cx="858519" cy="15240"/>
          </a:xfrm>
          <a:custGeom>
            <a:avLst/>
            <a:gdLst/>
            <a:ahLst/>
            <a:cxnLst/>
            <a:rect l="l" t="t" r="r" b="b"/>
            <a:pathLst>
              <a:path w="858520" h="15239">
                <a:moveTo>
                  <a:pt x="858011" y="0"/>
                </a:moveTo>
                <a:lnTo>
                  <a:pt x="0" y="0"/>
                </a:lnTo>
                <a:lnTo>
                  <a:pt x="0" y="15239"/>
                </a:lnTo>
                <a:lnTo>
                  <a:pt x="858011" y="15239"/>
                </a:lnTo>
                <a:lnTo>
                  <a:pt x="858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2141" y="1391285"/>
            <a:ext cx="678180" cy="212090"/>
          </a:xfrm>
          <a:custGeom>
            <a:avLst/>
            <a:gdLst/>
            <a:ahLst/>
            <a:cxnLst/>
            <a:rect l="l" t="t" r="r" b="b"/>
            <a:pathLst>
              <a:path w="678179" h="212090">
                <a:moveTo>
                  <a:pt x="610488" y="0"/>
                </a:moveTo>
                <a:lnTo>
                  <a:pt x="607567" y="8509"/>
                </a:lnTo>
                <a:lnTo>
                  <a:pt x="619781" y="13892"/>
                </a:lnTo>
                <a:lnTo>
                  <a:pt x="630316" y="21288"/>
                </a:lnTo>
                <a:lnTo>
                  <a:pt x="651730" y="55429"/>
                </a:lnTo>
                <a:lnTo>
                  <a:pt x="658749" y="104775"/>
                </a:lnTo>
                <a:lnTo>
                  <a:pt x="657963" y="123444"/>
                </a:lnTo>
                <a:lnTo>
                  <a:pt x="646176" y="169163"/>
                </a:lnTo>
                <a:lnTo>
                  <a:pt x="619922" y="197738"/>
                </a:lnTo>
                <a:lnTo>
                  <a:pt x="607822" y="203073"/>
                </a:lnTo>
                <a:lnTo>
                  <a:pt x="610488" y="211709"/>
                </a:lnTo>
                <a:lnTo>
                  <a:pt x="651011" y="187705"/>
                </a:lnTo>
                <a:lnTo>
                  <a:pt x="673687" y="143335"/>
                </a:lnTo>
                <a:lnTo>
                  <a:pt x="678052" y="105917"/>
                </a:lnTo>
                <a:lnTo>
                  <a:pt x="676959" y="86483"/>
                </a:lnTo>
                <a:lnTo>
                  <a:pt x="660653" y="37084"/>
                </a:lnTo>
                <a:lnTo>
                  <a:pt x="625846" y="5526"/>
                </a:lnTo>
                <a:lnTo>
                  <a:pt x="610488" y="0"/>
                </a:lnTo>
                <a:close/>
              </a:path>
              <a:path w="678179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31706" y="1320800"/>
            <a:ext cx="788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30410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2456" y="1494535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4" dirty="0">
                <a:latin typeface="Cambria Math"/>
                <a:cs typeface="Cambria Math"/>
              </a:rPr>
              <a:t> </a:t>
            </a:r>
            <a:r>
              <a:rPr sz="1800" spc="-6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8429" y="2125852"/>
            <a:ext cx="858519" cy="286385"/>
          </a:xfrm>
          <a:custGeom>
            <a:avLst/>
            <a:gdLst/>
            <a:ahLst/>
            <a:cxnLst/>
            <a:rect l="l" t="t" r="r" b="b"/>
            <a:pathLst>
              <a:path w="858520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05" y="52095"/>
                </a:lnTo>
                <a:lnTo>
                  <a:pt x="158750" y="105918"/>
                </a:lnTo>
                <a:lnTo>
                  <a:pt x="159842" y="125374"/>
                </a:lnTo>
                <a:lnTo>
                  <a:pt x="176149" y="174752"/>
                </a:lnTo>
                <a:lnTo>
                  <a:pt x="210896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15" y="155638"/>
                </a:lnTo>
                <a:lnTo>
                  <a:pt x="178054" y="104775"/>
                </a:lnTo>
                <a:lnTo>
                  <a:pt x="178828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858520" h="286385">
                <a:moveTo>
                  <a:pt x="838327" y="105918"/>
                </a:moveTo>
                <a:lnTo>
                  <a:pt x="828459" y="52095"/>
                </a:lnTo>
                <a:lnTo>
                  <a:pt x="799592" y="13550"/>
                </a:lnTo>
                <a:lnTo>
                  <a:pt x="770763" y="0"/>
                </a:lnTo>
                <a:lnTo>
                  <a:pt x="767842" y="8636"/>
                </a:lnTo>
                <a:lnTo>
                  <a:pt x="780046" y="13957"/>
                </a:lnTo>
                <a:lnTo>
                  <a:pt x="790587" y="21310"/>
                </a:lnTo>
                <a:lnTo>
                  <a:pt x="811999" y="55435"/>
                </a:lnTo>
                <a:lnTo>
                  <a:pt x="819023" y="104775"/>
                </a:lnTo>
                <a:lnTo>
                  <a:pt x="818235" y="123444"/>
                </a:lnTo>
                <a:lnTo>
                  <a:pt x="806450" y="169164"/>
                </a:lnTo>
                <a:lnTo>
                  <a:pt x="780186" y="197802"/>
                </a:lnTo>
                <a:lnTo>
                  <a:pt x="768096" y="203200"/>
                </a:lnTo>
                <a:lnTo>
                  <a:pt x="770763" y="211709"/>
                </a:lnTo>
                <a:lnTo>
                  <a:pt x="811276" y="187706"/>
                </a:lnTo>
                <a:lnTo>
                  <a:pt x="833958" y="143344"/>
                </a:lnTo>
                <a:lnTo>
                  <a:pt x="837222" y="125374"/>
                </a:lnTo>
                <a:lnTo>
                  <a:pt x="838327" y="105918"/>
                </a:lnTo>
                <a:close/>
              </a:path>
              <a:path w="858520" h="286385">
                <a:moveTo>
                  <a:pt x="858012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58012" y="286258"/>
                </a:lnTo>
                <a:lnTo>
                  <a:pt x="858012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46744" y="2055063"/>
            <a:ext cx="9588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45448" y="238175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79432" y="2547874"/>
            <a:ext cx="5791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𝒙=𝟎.𝟑𝟕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05796" y="2228799"/>
            <a:ext cx="387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𝟑𝟕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48550" y="3899153"/>
            <a:ext cx="2011680" cy="12973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193675">
              <a:lnSpc>
                <a:spcPct val="100000"/>
              </a:lnSpc>
            </a:pPr>
            <a:r>
              <a:rPr sz="1800" b="1" spc="-20" dirty="0">
                <a:solidFill>
                  <a:srgbClr val="385622"/>
                </a:solidFill>
                <a:latin typeface="Century Gothic"/>
                <a:cs typeface="Century Gothic"/>
              </a:rPr>
              <a:t>0.37</a:t>
            </a:r>
            <a:endParaRPr sz="1800">
              <a:latin typeface="Century Gothic"/>
              <a:cs typeface="Century Gothic"/>
            </a:endParaRPr>
          </a:p>
          <a:p>
            <a:pPr marL="1011555">
              <a:lnSpc>
                <a:spcPct val="100000"/>
              </a:lnSpc>
              <a:spcBef>
                <a:spcPts val="148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4B4B5F-1062-D799-101C-289790CD53A8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3B3FFC-DB3B-3ED3-7727-B2FB6C517169}"/>
              </a:ext>
            </a:extLst>
          </p:cNvPr>
          <p:cNvCxnSpPr/>
          <p:nvPr/>
        </p:nvCxnSpPr>
        <p:spPr>
          <a:xfrm>
            <a:off x="8229600" y="2381758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94189676-0FB6-613A-0D49-5BB8B6A3E6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3171" y="4210888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43391" y="1662302"/>
            <a:ext cx="858519" cy="15240"/>
          </a:xfrm>
          <a:custGeom>
            <a:avLst/>
            <a:gdLst/>
            <a:ahLst/>
            <a:cxnLst/>
            <a:rect l="l" t="t" r="r" b="b"/>
            <a:pathLst>
              <a:path w="858520" h="15239">
                <a:moveTo>
                  <a:pt x="858011" y="0"/>
                </a:moveTo>
                <a:lnTo>
                  <a:pt x="0" y="0"/>
                </a:lnTo>
                <a:lnTo>
                  <a:pt x="0" y="15239"/>
                </a:lnTo>
                <a:lnTo>
                  <a:pt x="858011" y="15239"/>
                </a:lnTo>
                <a:lnTo>
                  <a:pt x="858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2141" y="1391285"/>
            <a:ext cx="678180" cy="212090"/>
          </a:xfrm>
          <a:custGeom>
            <a:avLst/>
            <a:gdLst/>
            <a:ahLst/>
            <a:cxnLst/>
            <a:rect l="l" t="t" r="r" b="b"/>
            <a:pathLst>
              <a:path w="678179" h="212090">
                <a:moveTo>
                  <a:pt x="610488" y="0"/>
                </a:moveTo>
                <a:lnTo>
                  <a:pt x="607567" y="8509"/>
                </a:lnTo>
                <a:lnTo>
                  <a:pt x="619781" y="13892"/>
                </a:lnTo>
                <a:lnTo>
                  <a:pt x="630316" y="21288"/>
                </a:lnTo>
                <a:lnTo>
                  <a:pt x="651730" y="55429"/>
                </a:lnTo>
                <a:lnTo>
                  <a:pt x="658749" y="104775"/>
                </a:lnTo>
                <a:lnTo>
                  <a:pt x="657963" y="123444"/>
                </a:lnTo>
                <a:lnTo>
                  <a:pt x="646176" y="169163"/>
                </a:lnTo>
                <a:lnTo>
                  <a:pt x="619922" y="197738"/>
                </a:lnTo>
                <a:lnTo>
                  <a:pt x="607822" y="203073"/>
                </a:lnTo>
                <a:lnTo>
                  <a:pt x="610488" y="211709"/>
                </a:lnTo>
                <a:lnTo>
                  <a:pt x="651011" y="187705"/>
                </a:lnTo>
                <a:lnTo>
                  <a:pt x="673687" y="143335"/>
                </a:lnTo>
                <a:lnTo>
                  <a:pt x="678052" y="105917"/>
                </a:lnTo>
                <a:lnTo>
                  <a:pt x="676959" y="86483"/>
                </a:lnTo>
                <a:lnTo>
                  <a:pt x="660653" y="37084"/>
                </a:lnTo>
                <a:lnTo>
                  <a:pt x="625846" y="5526"/>
                </a:lnTo>
                <a:lnTo>
                  <a:pt x="610488" y="0"/>
                </a:lnTo>
                <a:close/>
              </a:path>
              <a:path w="678179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31706" y="1320800"/>
            <a:ext cx="788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30410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2456" y="1494535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4" dirty="0">
                <a:latin typeface="Cambria Math"/>
                <a:cs typeface="Cambria Math"/>
              </a:rPr>
              <a:t> </a:t>
            </a:r>
            <a:r>
              <a:rPr sz="1800" spc="-6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8429" y="2125852"/>
            <a:ext cx="858519" cy="286385"/>
          </a:xfrm>
          <a:custGeom>
            <a:avLst/>
            <a:gdLst/>
            <a:ahLst/>
            <a:cxnLst/>
            <a:rect l="l" t="t" r="r" b="b"/>
            <a:pathLst>
              <a:path w="858520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05" y="52095"/>
                </a:lnTo>
                <a:lnTo>
                  <a:pt x="158750" y="105918"/>
                </a:lnTo>
                <a:lnTo>
                  <a:pt x="159842" y="125374"/>
                </a:lnTo>
                <a:lnTo>
                  <a:pt x="176149" y="174752"/>
                </a:lnTo>
                <a:lnTo>
                  <a:pt x="210896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15" y="155638"/>
                </a:lnTo>
                <a:lnTo>
                  <a:pt x="178054" y="104775"/>
                </a:lnTo>
                <a:lnTo>
                  <a:pt x="178828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858520" h="286385">
                <a:moveTo>
                  <a:pt x="838327" y="105918"/>
                </a:moveTo>
                <a:lnTo>
                  <a:pt x="828459" y="52095"/>
                </a:lnTo>
                <a:lnTo>
                  <a:pt x="799592" y="13550"/>
                </a:lnTo>
                <a:lnTo>
                  <a:pt x="770763" y="0"/>
                </a:lnTo>
                <a:lnTo>
                  <a:pt x="767842" y="8636"/>
                </a:lnTo>
                <a:lnTo>
                  <a:pt x="780046" y="13957"/>
                </a:lnTo>
                <a:lnTo>
                  <a:pt x="790587" y="21310"/>
                </a:lnTo>
                <a:lnTo>
                  <a:pt x="811999" y="55435"/>
                </a:lnTo>
                <a:lnTo>
                  <a:pt x="819023" y="104775"/>
                </a:lnTo>
                <a:lnTo>
                  <a:pt x="818235" y="123444"/>
                </a:lnTo>
                <a:lnTo>
                  <a:pt x="806450" y="169164"/>
                </a:lnTo>
                <a:lnTo>
                  <a:pt x="780186" y="197802"/>
                </a:lnTo>
                <a:lnTo>
                  <a:pt x="768096" y="203200"/>
                </a:lnTo>
                <a:lnTo>
                  <a:pt x="770763" y="211709"/>
                </a:lnTo>
                <a:lnTo>
                  <a:pt x="811276" y="187706"/>
                </a:lnTo>
                <a:lnTo>
                  <a:pt x="833958" y="143344"/>
                </a:lnTo>
                <a:lnTo>
                  <a:pt x="837222" y="125374"/>
                </a:lnTo>
                <a:lnTo>
                  <a:pt x="838327" y="105918"/>
                </a:lnTo>
                <a:close/>
              </a:path>
              <a:path w="858520" h="286385">
                <a:moveTo>
                  <a:pt x="858012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58012" y="286258"/>
                </a:lnTo>
                <a:lnTo>
                  <a:pt x="858012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46744" y="2055063"/>
            <a:ext cx="95885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  <a:p>
            <a:pPr marL="870585">
              <a:lnSpc>
                <a:spcPts val="1764"/>
              </a:lnSpc>
            </a:pP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79432" y="2547874"/>
            <a:ext cx="5791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𝒙=𝟎.𝟑𝟕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05796" y="2228799"/>
            <a:ext cx="387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67269" y="2860039"/>
            <a:ext cx="858519" cy="286385"/>
          </a:xfrm>
          <a:custGeom>
            <a:avLst/>
            <a:gdLst/>
            <a:ahLst/>
            <a:cxnLst/>
            <a:rect l="l" t="t" r="r" b="b"/>
            <a:pathLst>
              <a:path w="858520" h="286385">
                <a:moveTo>
                  <a:pt x="229362" y="8636"/>
                </a:moveTo>
                <a:lnTo>
                  <a:pt x="226314" y="0"/>
                </a:lnTo>
                <a:lnTo>
                  <a:pt x="210972" y="5600"/>
                </a:lnTo>
                <a:lnTo>
                  <a:pt x="197523" y="13652"/>
                </a:lnTo>
                <a:lnTo>
                  <a:pt x="168617" y="52171"/>
                </a:lnTo>
                <a:lnTo>
                  <a:pt x="158877" y="106045"/>
                </a:lnTo>
                <a:lnTo>
                  <a:pt x="159943" y="125488"/>
                </a:lnTo>
                <a:lnTo>
                  <a:pt x="176276" y="174752"/>
                </a:lnTo>
                <a:lnTo>
                  <a:pt x="210947" y="206298"/>
                </a:lnTo>
                <a:lnTo>
                  <a:pt x="226314" y="211836"/>
                </a:lnTo>
                <a:lnTo>
                  <a:pt x="228981" y="203200"/>
                </a:lnTo>
                <a:lnTo>
                  <a:pt x="216928" y="197866"/>
                </a:lnTo>
                <a:lnTo>
                  <a:pt x="206514" y="190436"/>
                </a:lnTo>
                <a:lnTo>
                  <a:pt x="185191" y="155765"/>
                </a:lnTo>
                <a:lnTo>
                  <a:pt x="178181" y="104902"/>
                </a:lnTo>
                <a:lnTo>
                  <a:pt x="178955" y="86842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858520" h="286385">
                <a:moveTo>
                  <a:pt x="836803" y="106045"/>
                </a:moveTo>
                <a:lnTo>
                  <a:pt x="826985" y="52171"/>
                </a:lnTo>
                <a:lnTo>
                  <a:pt x="798131" y="13665"/>
                </a:lnTo>
                <a:lnTo>
                  <a:pt x="769239" y="0"/>
                </a:lnTo>
                <a:lnTo>
                  <a:pt x="766318" y="8636"/>
                </a:lnTo>
                <a:lnTo>
                  <a:pt x="778522" y="13957"/>
                </a:lnTo>
                <a:lnTo>
                  <a:pt x="789063" y="21310"/>
                </a:lnTo>
                <a:lnTo>
                  <a:pt x="810475" y="55460"/>
                </a:lnTo>
                <a:lnTo>
                  <a:pt x="817499" y="104902"/>
                </a:lnTo>
                <a:lnTo>
                  <a:pt x="816711" y="123571"/>
                </a:lnTo>
                <a:lnTo>
                  <a:pt x="804926" y="169291"/>
                </a:lnTo>
                <a:lnTo>
                  <a:pt x="778662" y="197866"/>
                </a:lnTo>
                <a:lnTo>
                  <a:pt x="766572" y="203200"/>
                </a:lnTo>
                <a:lnTo>
                  <a:pt x="769239" y="211836"/>
                </a:lnTo>
                <a:lnTo>
                  <a:pt x="809752" y="187731"/>
                </a:lnTo>
                <a:lnTo>
                  <a:pt x="832434" y="143408"/>
                </a:lnTo>
                <a:lnTo>
                  <a:pt x="835698" y="125488"/>
                </a:lnTo>
                <a:lnTo>
                  <a:pt x="836803" y="106045"/>
                </a:lnTo>
                <a:close/>
              </a:path>
              <a:path w="858520" h="286385">
                <a:moveTo>
                  <a:pt x="858012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58012" y="286258"/>
                </a:lnTo>
                <a:lnTo>
                  <a:pt x="858012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55457" y="2247900"/>
            <a:ext cx="970280" cy="84201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702310">
              <a:lnSpc>
                <a:spcPct val="100000"/>
              </a:lnSpc>
              <a:spcBef>
                <a:spcPts val="115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54416" y="311607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13723" y="2903403"/>
            <a:ext cx="653415" cy="6057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endParaRPr sz="1800" dirty="0">
              <a:latin typeface="Cambria Math"/>
              <a:cs typeface="Cambria Math"/>
            </a:endParaRPr>
          </a:p>
          <a:p>
            <a:pPr marL="86995">
              <a:lnSpc>
                <a:spcPct val="100000"/>
              </a:lnSpc>
              <a:spcBef>
                <a:spcPts val="365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𝒙=𝟎.𝟑𝟕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89364" y="2963671"/>
            <a:ext cx="282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spc="-10" dirty="0">
                <a:solidFill>
                  <a:srgbClr val="7E5F00"/>
                </a:solidFill>
                <a:latin typeface="Cambria Math"/>
                <a:cs typeface="Cambria Math"/>
              </a:rPr>
              <a:t>−𝟎.</a:t>
            </a:r>
            <a:r>
              <a:rPr sz="1800" spc="-9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𝟓𝟑𝜸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284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4" dirty="0">
                <a:latin typeface="Cambria Math"/>
                <a:cs typeface="Cambria Math"/>
              </a:rPr>
              <a:t> 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−𝟎.</a:t>
            </a:r>
            <a:r>
              <a:rPr sz="1800" spc="-9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𝟑𝟕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02935" y="3010915"/>
            <a:ext cx="2651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latin typeface="Century Gothic"/>
                <a:cs typeface="Century Gothic"/>
              </a:rPr>
              <a:t>The</a:t>
            </a:r>
            <a:r>
              <a:rPr sz="2700" spc="-15" baseline="1543" dirty="0">
                <a:latin typeface="Century Gothic"/>
                <a:cs typeface="Century Gothic"/>
              </a:rPr>
              <a:t> </a:t>
            </a:r>
            <a:r>
              <a:rPr sz="2700" baseline="1543" dirty="0">
                <a:latin typeface="Century Gothic"/>
                <a:cs typeface="Century Gothic"/>
              </a:rPr>
              <a:t>chain</a:t>
            </a:r>
            <a:r>
              <a:rPr sz="2700" spc="-60" baseline="1543" dirty="0">
                <a:latin typeface="Century Gothic"/>
                <a:cs typeface="Century Gothic"/>
              </a:rPr>
              <a:t> </a:t>
            </a:r>
            <a:r>
              <a:rPr sz="2700" baseline="1543" dirty="0">
                <a:latin typeface="Century Gothic"/>
                <a:cs typeface="Century Gothic"/>
              </a:rPr>
              <a:t>rule:</a:t>
            </a:r>
            <a:r>
              <a:rPr sz="2700" baseline="10802" dirty="0">
                <a:latin typeface="Cambria Math"/>
                <a:cs typeface="Cambria Math"/>
              </a:rPr>
              <a:t>𝛾</a:t>
            </a:r>
            <a:r>
              <a:rPr sz="1300" dirty="0">
                <a:latin typeface="Cambria Math"/>
                <a:cs typeface="Cambria Math"/>
              </a:rPr>
              <a:t>2</a:t>
            </a:r>
            <a:r>
              <a:rPr sz="1300" spc="254" dirty="0">
                <a:latin typeface="Cambria Math"/>
                <a:cs typeface="Cambria Math"/>
              </a:rPr>
              <a:t> </a:t>
            </a:r>
            <a:r>
              <a:rPr sz="2700" baseline="10802" dirty="0">
                <a:latin typeface="Cambria Math"/>
                <a:cs typeface="Cambria Math"/>
              </a:rPr>
              <a:t>=</a:t>
            </a:r>
            <a:r>
              <a:rPr sz="2700" spc="127" baseline="10802" dirty="0">
                <a:latin typeface="Cambria Math"/>
                <a:cs typeface="Cambria Math"/>
              </a:rPr>
              <a:t> </a:t>
            </a:r>
            <a:r>
              <a:rPr sz="2700" baseline="10802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300" dirty="0">
                <a:solidFill>
                  <a:srgbClr val="7E5F00"/>
                </a:solidFill>
                <a:latin typeface="Cambria Math"/>
                <a:cs typeface="Cambria Math"/>
              </a:rPr>
              <a:t>𝟏</a:t>
            </a:r>
            <a:r>
              <a:rPr sz="1300" spc="16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700" spc="-75" baseline="10802" dirty="0">
                <a:latin typeface="Cambria Math"/>
                <a:cs typeface="Cambria Math"/>
              </a:rPr>
              <a:t>×</a:t>
            </a:r>
            <a:endParaRPr sz="2700" baseline="10802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48550" y="3899153"/>
            <a:ext cx="2011680" cy="12973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193675">
              <a:lnSpc>
                <a:spcPct val="100000"/>
              </a:lnSpc>
            </a:pPr>
            <a:r>
              <a:rPr sz="1800" b="1" spc="-20" dirty="0">
                <a:solidFill>
                  <a:srgbClr val="385622"/>
                </a:solidFill>
                <a:latin typeface="Century Gothic"/>
                <a:cs typeface="Century Gothic"/>
              </a:rPr>
              <a:t>0.37</a:t>
            </a:r>
            <a:endParaRPr sz="1800">
              <a:latin typeface="Century Gothic"/>
              <a:cs typeface="Century Gothic"/>
            </a:endParaRPr>
          </a:p>
          <a:p>
            <a:pPr marL="86995">
              <a:lnSpc>
                <a:spcPct val="100000"/>
              </a:lnSpc>
              <a:spcBef>
                <a:spcPts val="149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0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r>
              <a:rPr sz="1950" spc="225" baseline="-14957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b="1" dirty="0">
                <a:solidFill>
                  <a:srgbClr val="7E5F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0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7E5F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C162D8-BEFC-133B-57DF-33742313CC61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BC4F89-0E6F-1BBA-C1D1-55B1C8356218}"/>
              </a:ext>
            </a:extLst>
          </p:cNvPr>
          <p:cNvCxnSpPr/>
          <p:nvPr/>
        </p:nvCxnSpPr>
        <p:spPr>
          <a:xfrm>
            <a:off x="8229600" y="2362200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03930F-727C-9B72-12E0-DCD1EE56CB4F}"/>
              </a:ext>
            </a:extLst>
          </p:cNvPr>
          <p:cNvCxnSpPr/>
          <p:nvPr/>
        </p:nvCxnSpPr>
        <p:spPr>
          <a:xfrm>
            <a:off x="7877173" y="3142994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67BDF61-557B-4756-A87A-D68A27F776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3171" y="4210888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5258" y="3622294"/>
            <a:ext cx="1924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These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values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can </a:t>
            </a:r>
            <a:r>
              <a:rPr sz="1800" dirty="0">
                <a:latin typeface="Century Gothic"/>
                <a:cs typeface="Century Gothic"/>
              </a:rPr>
              <a:t>be </a:t>
            </a:r>
            <a:r>
              <a:rPr sz="1800" spc="-10" dirty="0">
                <a:latin typeface="Century Gothic"/>
                <a:cs typeface="Century Gothic"/>
              </a:rPr>
              <a:t>discarded.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2088" y="1686179"/>
            <a:ext cx="14763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59724" y="4854447"/>
            <a:ext cx="879475" cy="13970"/>
          </a:xfrm>
          <a:custGeom>
            <a:avLst/>
            <a:gdLst/>
            <a:ahLst/>
            <a:cxnLst/>
            <a:rect l="l" t="t" r="r" b="b"/>
            <a:pathLst>
              <a:path w="879475" h="13970">
                <a:moveTo>
                  <a:pt x="879348" y="3048"/>
                </a:moveTo>
                <a:lnTo>
                  <a:pt x="879348" y="3048"/>
                </a:lnTo>
                <a:lnTo>
                  <a:pt x="137160" y="3048"/>
                </a:lnTo>
                <a:lnTo>
                  <a:pt x="137160" y="0"/>
                </a:lnTo>
                <a:lnTo>
                  <a:pt x="0" y="0"/>
                </a:lnTo>
                <a:lnTo>
                  <a:pt x="0" y="10668"/>
                </a:lnTo>
                <a:lnTo>
                  <a:pt x="137160" y="10668"/>
                </a:lnTo>
                <a:lnTo>
                  <a:pt x="137160" y="13716"/>
                </a:lnTo>
                <a:lnTo>
                  <a:pt x="879348" y="13716"/>
                </a:lnTo>
                <a:lnTo>
                  <a:pt x="879348" y="3048"/>
                </a:lnTo>
                <a:close/>
              </a:path>
            </a:pathLst>
          </a:custGeom>
          <a:solidFill>
            <a:srgbClr val="7E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97826" y="4210888"/>
            <a:ext cx="187134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sz="1800" b="1" strike="sngStrike" spc="-20" dirty="0">
                <a:solidFill>
                  <a:srgbClr val="385622"/>
                </a:solidFill>
                <a:latin typeface="Century Gothic"/>
                <a:cs typeface="Century Gothic"/>
              </a:rPr>
              <a:t>0.37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149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0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r>
              <a:rPr sz="1950" spc="225" baseline="-14957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b="1" dirty="0">
                <a:solidFill>
                  <a:srgbClr val="7E5F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0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7E5F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6535A741-8E15-F40B-154B-DB88FE101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28734" y="1662302"/>
            <a:ext cx="571500" cy="15240"/>
          </a:xfrm>
          <a:custGeom>
            <a:avLst/>
            <a:gdLst/>
            <a:ahLst/>
            <a:cxnLst/>
            <a:rect l="l" t="t" r="r" b="b"/>
            <a:pathLst>
              <a:path w="571500" h="15239">
                <a:moveTo>
                  <a:pt x="571500" y="0"/>
                </a:moveTo>
                <a:lnTo>
                  <a:pt x="0" y="0"/>
                </a:lnTo>
                <a:lnTo>
                  <a:pt x="0" y="15239"/>
                </a:lnTo>
                <a:lnTo>
                  <a:pt x="571500" y="15239"/>
                </a:lnTo>
                <a:lnTo>
                  <a:pt x="571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87484" y="1391285"/>
            <a:ext cx="393065" cy="212090"/>
          </a:xfrm>
          <a:custGeom>
            <a:avLst/>
            <a:gdLst/>
            <a:ahLst/>
            <a:cxnLst/>
            <a:rect l="l" t="t" r="r" b="b"/>
            <a:pathLst>
              <a:path w="393065" h="212090">
                <a:moveTo>
                  <a:pt x="325500" y="0"/>
                </a:moveTo>
                <a:lnTo>
                  <a:pt x="322580" y="8509"/>
                </a:lnTo>
                <a:lnTo>
                  <a:pt x="334793" y="13892"/>
                </a:lnTo>
                <a:lnTo>
                  <a:pt x="345328" y="21288"/>
                </a:lnTo>
                <a:lnTo>
                  <a:pt x="366742" y="55429"/>
                </a:lnTo>
                <a:lnTo>
                  <a:pt x="373761" y="104775"/>
                </a:lnTo>
                <a:lnTo>
                  <a:pt x="372975" y="123444"/>
                </a:lnTo>
                <a:lnTo>
                  <a:pt x="361188" y="169163"/>
                </a:lnTo>
                <a:lnTo>
                  <a:pt x="334934" y="197738"/>
                </a:lnTo>
                <a:lnTo>
                  <a:pt x="322834" y="203073"/>
                </a:lnTo>
                <a:lnTo>
                  <a:pt x="325500" y="211709"/>
                </a:lnTo>
                <a:lnTo>
                  <a:pt x="366023" y="187705"/>
                </a:lnTo>
                <a:lnTo>
                  <a:pt x="388699" y="143335"/>
                </a:lnTo>
                <a:lnTo>
                  <a:pt x="393065" y="105917"/>
                </a:lnTo>
                <a:lnTo>
                  <a:pt x="391971" y="86483"/>
                </a:lnTo>
                <a:lnTo>
                  <a:pt x="375666" y="37084"/>
                </a:lnTo>
                <a:lnTo>
                  <a:pt x="340858" y="5526"/>
                </a:lnTo>
                <a:lnTo>
                  <a:pt x="325500" y="0"/>
                </a:lnTo>
                <a:close/>
              </a:path>
              <a:path w="393065" h="212090">
                <a:moveTo>
                  <a:pt x="67564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4" y="211709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1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2" y="8509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91651" y="1320800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75" dirty="0">
                <a:latin typeface="Cambria Math"/>
                <a:cs typeface="Cambria Math"/>
              </a:rPr>
              <a:t>𝑒</a:t>
            </a:r>
            <a:r>
              <a:rPr sz="1950" spc="112" baseline="27777" dirty="0">
                <a:latin typeface="Cambria Math"/>
                <a:cs typeface="Cambria Math"/>
              </a:rPr>
              <a:t>𝑥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72498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25889" y="1494535"/>
            <a:ext cx="54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65" dirty="0">
                <a:latin typeface="Cambria Math"/>
                <a:cs typeface="Cambria Math"/>
              </a:rPr>
              <a:t>𝑒</a:t>
            </a:r>
            <a:r>
              <a:rPr sz="1950" spc="97" baseline="27777" dirty="0">
                <a:latin typeface="Cambria Math"/>
                <a:cs typeface="Cambria Math"/>
              </a:rPr>
              <a:t>𝑥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65926" y="3899153"/>
            <a:ext cx="2167255" cy="12973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329565">
              <a:lnSpc>
                <a:spcPct val="100000"/>
              </a:lnSpc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  <a:p>
            <a:pPr marL="1270000">
              <a:lnSpc>
                <a:spcPct val="100000"/>
              </a:lnSpc>
              <a:spcBef>
                <a:spcPts val="149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838E55-CF49-9187-A876-196A61BE3DBB}"/>
              </a:ext>
            </a:extLst>
          </p:cNvPr>
          <p:cNvCxnSpPr>
            <a:cxnSpLocks/>
          </p:cNvCxnSpPr>
          <p:nvPr/>
        </p:nvCxnSpPr>
        <p:spPr>
          <a:xfrm>
            <a:off x="8831706" y="1644395"/>
            <a:ext cx="598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5286BBA8-B092-FAAF-196A-9FE7F8F4E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28734" y="1662302"/>
            <a:ext cx="571500" cy="15240"/>
          </a:xfrm>
          <a:custGeom>
            <a:avLst/>
            <a:gdLst/>
            <a:ahLst/>
            <a:cxnLst/>
            <a:rect l="l" t="t" r="r" b="b"/>
            <a:pathLst>
              <a:path w="571500" h="15239">
                <a:moveTo>
                  <a:pt x="571500" y="0"/>
                </a:moveTo>
                <a:lnTo>
                  <a:pt x="0" y="0"/>
                </a:lnTo>
                <a:lnTo>
                  <a:pt x="0" y="15239"/>
                </a:lnTo>
                <a:lnTo>
                  <a:pt x="571500" y="15239"/>
                </a:lnTo>
                <a:lnTo>
                  <a:pt x="571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87484" y="1391285"/>
            <a:ext cx="393065" cy="212090"/>
          </a:xfrm>
          <a:custGeom>
            <a:avLst/>
            <a:gdLst/>
            <a:ahLst/>
            <a:cxnLst/>
            <a:rect l="l" t="t" r="r" b="b"/>
            <a:pathLst>
              <a:path w="393065" h="212090">
                <a:moveTo>
                  <a:pt x="325500" y="0"/>
                </a:moveTo>
                <a:lnTo>
                  <a:pt x="322580" y="8509"/>
                </a:lnTo>
                <a:lnTo>
                  <a:pt x="334793" y="13892"/>
                </a:lnTo>
                <a:lnTo>
                  <a:pt x="345328" y="21288"/>
                </a:lnTo>
                <a:lnTo>
                  <a:pt x="366742" y="55429"/>
                </a:lnTo>
                <a:lnTo>
                  <a:pt x="373761" y="104775"/>
                </a:lnTo>
                <a:lnTo>
                  <a:pt x="372975" y="123444"/>
                </a:lnTo>
                <a:lnTo>
                  <a:pt x="361188" y="169163"/>
                </a:lnTo>
                <a:lnTo>
                  <a:pt x="334934" y="197738"/>
                </a:lnTo>
                <a:lnTo>
                  <a:pt x="322834" y="203073"/>
                </a:lnTo>
                <a:lnTo>
                  <a:pt x="325500" y="211709"/>
                </a:lnTo>
                <a:lnTo>
                  <a:pt x="366023" y="187705"/>
                </a:lnTo>
                <a:lnTo>
                  <a:pt x="388699" y="143335"/>
                </a:lnTo>
                <a:lnTo>
                  <a:pt x="393065" y="105917"/>
                </a:lnTo>
                <a:lnTo>
                  <a:pt x="391971" y="86483"/>
                </a:lnTo>
                <a:lnTo>
                  <a:pt x="375666" y="37084"/>
                </a:lnTo>
                <a:lnTo>
                  <a:pt x="340858" y="5526"/>
                </a:lnTo>
                <a:lnTo>
                  <a:pt x="325500" y="0"/>
                </a:lnTo>
                <a:close/>
              </a:path>
              <a:path w="393065" h="212090">
                <a:moveTo>
                  <a:pt x="67564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4" y="211709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1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2" y="8509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91651" y="1320800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75" dirty="0">
                <a:latin typeface="Cambria Math"/>
                <a:cs typeface="Cambria Math"/>
              </a:rPr>
              <a:t>𝑒</a:t>
            </a:r>
            <a:r>
              <a:rPr sz="1950" spc="112" baseline="27777" dirty="0">
                <a:latin typeface="Cambria Math"/>
                <a:cs typeface="Cambria Math"/>
              </a:rPr>
              <a:t>𝑥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72498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25889" y="1494535"/>
            <a:ext cx="54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65" dirty="0">
                <a:latin typeface="Cambria Math"/>
                <a:cs typeface="Cambria Math"/>
              </a:rPr>
              <a:t>𝑒</a:t>
            </a:r>
            <a:r>
              <a:rPr sz="1950" spc="97" baseline="27777" dirty="0">
                <a:latin typeface="Cambria Math"/>
                <a:cs typeface="Cambria Math"/>
              </a:rPr>
              <a:t>𝑥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28533" y="2125852"/>
            <a:ext cx="571500" cy="286385"/>
          </a:xfrm>
          <a:custGeom>
            <a:avLst/>
            <a:gdLst/>
            <a:ahLst/>
            <a:cxnLst/>
            <a:rect l="l" t="t" r="r" b="b"/>
            <a:pathLst>
              <a:path w="571500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05" y="52095"/>
                </a:lnTo>
                <a:lnTo>
                  <a:pt x="158750" y="105918"/>
                </a:lnTo>
                <a:lnTo>
                  <a:pt x="159842" y="125374"/>
                </a:lnTo>
                <a:lnTo>
                  <a:pt x="176149" y="174752"/>
                </a:lnTo>
                <a:lnTo>
                  <a:pt x="210896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15" y="155638"/>
                </a:lnTo>
                <a:lnTo>
                  <a:pt x="178054" y="104775"/>
                </a:lnTo>
                <a:lnTo>
                  <a:pt x="178828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571500" h="286385">
                <a:moveTo>
                  <a:pt x="551815" y="105918"/>
                </a:moveTo>
                <a:lnTo>
                  <a:pt x="541947" y="52095"/>
                </a:lnTo>
                <a:lnTo>
                  <a:pt x="513080" y="13550"/>
                </a:lnTo>
                <a:lnTo>
                  <a:pt x="484251" y="0"/>
                </a:lnTo>
                <a:lnTo>
                  <a:pt x="481330" y="8636"/>
                </a:lnTo>
                <a:lnTo>
                  <a:pt x="493534" y="13957"/>
                </a:lnTo>
                <a:lnTo>
                  <a:pt x="504075" y="21310"/>
                </a:lnTo>
                <a:lnTo>
                  <a:pt x="525487" y="55435"/>
                </a:lnTo>
                <a:lnTo>
                  <a:pt x="532511" y="104775"/>
                </a:lnTo>
                <a:lnTo>
                  <a:pt x="531723" y="123444"/>
                </a:lnTo>
                <a:lnTo>
                  <a:pt x="519938" y="169164"/>
                </a:lnTo>
                <a:lnTo>
                  <a:pt x="493674" y="197802"/>
                </a:lnTo>
                <a:lnTo>
                  <a:pt x="481584" y="203200"/>
                </a:lnTo>
                <a:lnTo>
                  <a:pt x="484251" y="211709"/>
                </a:lnTo>
                <a:lnTo>
                  <a:pt x="524764" y="187706"/>
                </a:lnTo>
                <a:lnTo>
                  <a:pt x="547446" y="143344"/>
                </a:lnTo>
                <a:lnTo>
                  <a:pt x="550710" y="125374"/>
                </a:lnTo>
                <a:lnTo>
                  <a:pt x="551815" y="105918"/>
                </a:lnTo>
                <a:close/>
              </a:path>
              <a:path w="571500" h="286385">
                <a:moveTo>
                  <a:pt x="571500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571500" y="286258"/>
                </a:lnTo>
                <a:lnTo>
                  <a:pt x="571500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91448" y="2055063"/>
            <a:ext cx="5384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80" dirty="0">
                <a:latin typeface="Cambria Math"/>
                <a:cs typeface="Cambria Math"/>
              </a:rPr>
              <a:t> </a:t>
            </a:r>
            <a:r>
              <a:rPr sz="1800" spc="65" dirty="0">
                <a:latin typeface="Cambria Math"/>
                <a:cs typeface="Cambria Math"/>
              </a:rPr>
              <a:t>𝑒</a:t>
            </a:r>
            <a:r>
              <a:rPr sz="1950" spc="97" baseline="27777" dirty="0">
                <a:latin typeface="Cambria Math"/>
                <a:cs typeface="Cambria Math"/>
              </a:rPr>
              <a:t>𝑥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72296" y="238175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8348" y="2168187"/>
            <a:ext cx="540385" cy="6064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endParaRPr sz="1800" dirty="0">
              <a:latin typeface="Cambria Math"/>
              <a:cs typeface="Cambria Math"/>
            </a:endParaRPr>
          </a:p>
          <a:p>
            <a:pPr marL="86995">
              <a:lnSpc>
                <a:spcPct val="100000"/>
              </a:lnSpc>
              <a:spcBef>
                <a:spcPts val="370"/>
              </a:spcBef>
            </a:pPr>
            <a:r>
              <a:rPr sz="1300" spc="-20" dirty="0">
                <a:solidFill>
                  <a:srgbClr val="385622"/>
                </a:solidFill>
                <a:latin typeface="Cambria Math"/>
                <a:cs typeface="Cambria Math"/>
              </a:rPr>
              <a:t>𝒙=−𝟏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49689" y="2144979"/>
            <a:ext cx="655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20061" dirty="0">
                <a:latin typeface="Cambria Math"/>
                <a:cs typeface="Cambria Math"/>
              </a:rPr>
              <a:t>=</a:t>
            </a:r>
            <a:r>
              <a:rPr sz="2700" spc="157" baseline="-20061" dirty="0">
                <a:latin typeface="Cambria Math"/>
                <a:cs typeface="Cambria Math"/>
              </a:rPr>
              <a:t> </a:t>
            </a:r>
            <a:r>
              <a:rPr sz="2700" spc="-37" baseline="-20061" dirty="0">
                <a:latin typeface="Cambria Math"/>
                <a:cs typeface="Cambria Math"/>
              </a:rPr>
              <a:t>𝑒</a:t>
            </a:r>
            <a:r>
              <a:rPr sz="1300" spc="-25" dirty="0">
                <a:latin typeface="Cambria Math"/>
                <a:cs typeface="Cambria Math"/>
              </a:rPr>
              <a:t>−1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−𝟏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65926" y="3899153"/>
            <a:ext cx="2167255" cy="12973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329565">
              <a:lnSpc>
                <a:spcPct val="100000"/>
              </a:lnSpc>
            </a:pPr>
            <a:r>
              <a:rPr sz="1800" b="1" spc="-10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  <a:p>
            <a:pPr marL="1270000">
              <a:lnSpc>
                <a:spcPct val="100000"/>
              </a:lnSpc>
              <a:spcBef>
                <a:spcPts val="149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9639BE-4F70-8849-6020-24A284D106F9}"/>
              </a:ext>
            </a:extLst>
          </p:cNvPr>
          <p:cNvCxnSpPr>
            <a:cxnSpLocks/>
          </p:cNvCxnSpPr>
          <p:nvPr/>
        </p:nvCxnSpPr>
        <p:spPr>
          <a:xfrm>
            <a:off x="8831706" y="1644395"/>
            <a:ext cx="6179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1F924F-90F6-79CD-3C8C-AEF262E9FB10}"/>
              </a:ext>
            </a:extLst>
          </p:cNvPr>
          <p:cNvCxnSpPr/>
          <p:nvPr/>
        </p:nvCxnSpPr>
        <p:spPr>
          <a:xfrm>
            <a:off x="8156702" y="2381758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BFB0A0AD-FD80-D057-FE23-FA8635733D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28734" y="1662302"/>
            <a:ext cx="571500" cy="15240"/>
          </a:xfrm>
          <a:custGeom>
            <a:avLst/>
            <a:gdLst/>
            <a:ahLst/>
            <a:cxnLst/>
            <a:rect l="l" t="t" r="r" b="b"/>
            <a:pathLst>
              <a:path w="571500" h="15239">
                <a:moveTo>
                  <a:pt x="571500" y="0"/>
                </a:moveTo>
                <a:lnTo>
                  <a:pt x="0" y="0"/>
                </a:lnTo>
                <a:lnTo>
                  <a:pt x="0" y="15239"/>
                </a:lnTo>
                <a:lnTo>
                  <a:pt x="571500" y="15239"/>
                </a:lnTo>
                <a:lnTo>
                  <a:pt x="571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246876" y="2125852"/>
            <a:ext cx="2653665" cy="3089275"/>
            <a:chOff x="6246876" y="2125852"/>
            <a:chExt cx="2653665" cy="3089275"/>
          </a:xfrm>
        </p:grpSpPr>
        <p:sp>
          <p:nvSpPr>
            <p:cNvPr id="10" name="object 10"/>
            <p:cNvSpPr/>
            <p:nvPr/>
          </p:nvSpPr>
          <p:spPr>
            <a:xfrm>
              <a:off x="6265926" y="3899154"/>
              <a:ext cx="2167255" cy="1297305"/>
            </a:xfrm>
            <a:custGeom>
              <a:avLst/>
              <a:gdLst/>
              <a:ahLst/>
              <a:cxnLst/>
              <a:rect l="l" t="t" r="r" b="b"/>
              <a:pathLst>
                <a:path w="2167254" h="1297304">
                  <a:moveTo>
                    <a:pt x="0" y="1296924"/>
                  </a:moveTo>
                  <a:lnTo>
                    <a:pt x="2167128" y="1296924"/>
                  </a:lnTo>
                  <a:lnTo>
                    <a:pt x="2167128" y="0"/>
                  </a:lnTo>
                  <a:lnTo>
                    <a:pt x="0" y="0"/>
                  </a:lnTo>
                  <a:lnTo>
                    <a:pt x="0" y="12969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28533" y="2125852"/>
              <a:ext cx="571500" cy="286385"/>
            </a:xfrm>
            <a:custGeom>
              <a:avLst/>
              <a:gdLst/>
              <a:ahLst/>
              <a:cxnLst/>
              <a:rect l="l" t="t" r="r" b="b"/>
              <a:pathLst>
                <a:path w="571500" h="286385">
                  <a:moveTo>
                    <a:pt x="229362" y="8636"/>
                  </a:moveTo>
                  <a:lnTo>
                    <a:pt x="226314" y="0"/>
                  </a:lnTo>
                  <a:lnTo>
                    <a:pt x="210972" y="5537"/>
                  </a:lnTo>
                  <a:lnTo>
                    <a:pt x="197523" y="13550"/>
                  </a:lnTo>
                  <a:lnTo>
                    <a:pt x="168605" y="52095"/>
                  </a:lnTo>
                  <a:lnTo>
                    <a:pt x="158750" y="105918"/>
                  </a:lnTo>
                  <a:lnTo>
                    <a:pt x="159842" y="125374"/>
                  </a:lnTo>
                  <a:lnTo>
                    <a:pt x="176149" y="174752"/>
                  </a:lnTo>
                  <a:lnTo>
                    <a:pt x="210896" y="206184"/>
                  </a:lnTo>
                  <a:lnTo>
                    <a:pt x="226314" y="211709"/>
                  </a:lnTo>
                  <a:lnTo>
                    <a:pt x="228981" y="203200"/>
                  </a:lnTo>
                  <a:lnTo>
                    <a:pt x="216928" y="197802"/>
                  </a:lnTo>
                  <a:lnTo>
                    <a:pt x="206514" y="190334"/>
                  </a:lnTo>
                  <a:lnTo>
                    <a:pt x="185115" y="155638"/>
                  </a:lnTo>
                  <a:lnTo>
                    <a:pt x="178054" y="104775"/>
                  </a:lnTo>
                  <a:lnTo>
                    <a:pt x="178828" y="86728"/>
                  </a:lnTo>
                  <a:lnTo>
                    <a:pt x="190627" y="42164"/>
                  </a:lnTo>
                  <a:lnTo>
                    <a:pt x="217144" y="13957"/>
                  </a:lnTo>
                  <a:lnTo>
                    <a:pt x="229362" y="8636"/>
                  </a:lnTo>
                  <a:close/>
                </a:path>
                <a:path w="571500" h="286385">
                  <a:moveTo>
                    <a:pt x="551815" y="105918"/>
                  </a:moveTo>
                  <a:lnTo>
                    <a:pt x="541947" y="52095"/>
                  </a:lnTo>
                  <a:lnTo>
                    <a:pt x="513080" y="13550"/>
                  </a:lnTo>
                  <a:lnTo>
                    <a:pt x="484251" y="0"/>
                  </a:lnTo>
                  <a:lnTo>
                    <a:pt x="481330" y="8636"/>
                  </a:lnTo>
                  <a:lnTo>
                    <a:pt x="493534" y="13957"/>
                  </a:lnTo>
                  <a:lnTo>
                    <a:pt x="504075" y="21310"/>
                  </a:lnTo>
                  <a:lnTo>
                    <a:pt x="525487" y="55435"/>
                  </a:lnTo>
                  <a:lnTo>
                    <a:pt x="532511" y="104775"/>
                  </a:lnTo>
                  <a:lnTo>
                    <a:pt x="531723" y="123444"/>
                  </a:lnTo>
                  <a:lnTo>
                    <a:pt x="519938" y="169164"/>
                  </a:lnTo>
                  <a:lnTo>
                    <a:pt x="493674" y="197802"/>
                  </a:lnTo>
                  <a:lnTo>
                    <a:pt x="481584" y="203200"/>
                  </a:lnTo>
                  <a:lnTo>
                    <a:pt x="484251" y="211709"/>
                  </a:lnTo>
                  <a:lnTo>
                    <a:pt x="524764" y="187706"/>
                  </a:lnTo>
                  <a:lnTo>
                    <a:pt x="547446" y="143344"/>
                  </a:lnTo>
                  <a:lnTo>
                    <a:pt x="550710" y="125374"/>
                  </a:lnTo>
                  <a:lnTo>
                    <a:pt x="551815" y="105918"/>
                  </a:lnTo>
                  <a:close/>
                </a:path>
                <a:path w="571500" h="286385">
                  <a:moveTo>
                    <a:pt x="571500" y="271018"/>
                  </a:moveTo>
                  <a:lnTo>
                    <a:pt x="0" y="271018"/>
                  </a:lnTo>
                  <a:lnTo>
                    <a:pt x="0" y="286258"/>
                  </a:lnTo>
                  <a:lnTo>
                    <a:pt x="571500" y="286258"/>
                  </a:lnTo>
                  <a:lnTo>
                    <a:pt x="571500" y="2710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9087484" y="1391285"/>
            <a:ext cx="393065" cy="212090"/>
          </a:xfrm>
          <a:custGeom>
            <a:avLst/>
            <a:gdLst/>
            <a:ahLst/>
            <a:cxnLst/>
            <a:rect l="l" t="t" r="r" b="b"/>
            <a:pathLst>
              <a:path w="393065" h="212090">
                <a:moveTo>
                  <a:pt x="325500" y="0"/>
                </a:moveTo>
                <a:lnTo>
                  <a:pt x="322580" y="8509"/>
                </a:lnTo>
                <a:lnTo>
                  <a:pt x="334793" y="13892"/>
                </a:lnTo>
                <a:lnTo>
                  <a:pt x="345328" y="21288"/>
                </a:lnTo>
                <a:lnTo>
                  <a:pt x="366742" y="55429"/>
                </a:lnTo>
                <a:lnTo>
                  <a:pt x="373761" y="104775"/>
                </a:lnTo>
                <a:lnTo>
                  <a:pt x="372975" y="123444"/>
                </a:lnTo>
                <a:lnTo>
                  <a:pt x="361188" y="169163"/>
                </a:lnTo>
                <a:lnTo>
                  <a:pt x="334934" y="197738"/>
                </a:lnTo>
                <a:lnTo>
                  <a:pt x="322834" y="203073"/>
                </a:lnTo>
                <a:lnTo>
                  <a:pt x="325500" y="211709"/>
                </a:lnTo>
                <a:lnTo>
                  <a:pt x="366023" y="187705"/>
                </a:lnTo>
                <a:lnTo>
                  <a:pt x="388699" y="143335"/>
                </a:lnTo>
                <a:lnTo>
                  <a:pt x="393065" y="105917"/>
                </a:lnTo>
                <a:lnTo>
                  <a:pt x="391971" y="86483"/>
                </a:lnTo>
                <a:lnTo>
                  <a:pt x="375666" y="37084"/>
                </a:lnTo>
                <a:lnTo>
                  <a:pt x="340858" y="5526"/>
                </a:lnTo>
                <a:lnTo>
                  <a:pt x="325500" y="0"/>
                </a:lnTo>
                <a:close/>
              </a:path>
              <a:path w="393065" h="212090">
                <a:moveTo>
                  <a:pt x="67564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4" y="211709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1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2" y="8509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891651" y="1320800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75" dirty="0">
                <a:latin typeface="Cambria Math"/>
                <a:cs typeface="Cambria Math"/>
              </a:rPr>
              <a:t>𝑒</a:t>
            </a:r>
            <a:r>
              <a:rPr sz="1950" spc="112" baseline="27777" dirty="0">
                <a:latin typeface="Cambria Math"/>
                <a:cs typeface="Cambria Math"/>
              </a:rPr>
              <a:t>𝑥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72498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5889" y="1494535"/>
            <a:ext cx="54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65" dirty="0">
                <a:latin typeface="Cambria Math"/>
                <a:cs typeface="Cambria Math"/>
              </a:rPr>
              <a:t>𝑒</a:t>
            </a:r>
            <a:r>
              <a:rPr sz="1950" spc="97" baseline="27777" dirty="0">
                <a:latin typeface="Cambria Math"/>
                <a:cs typeface="Cambria Math"/>
              </a:rPr>
              <a:t>𝑥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91448" y="2055063"/>
            <a:ext cx="5384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80" dirty="0">
                <a:latin typeface="Cambria Math"/>
                <a:cs typeface="Cambria Math"/>
              </a:rPr>
              <a:t> </a:t>
            </a:r>
            <a:r>
              <a:rPr sz="1800" spc="65" dirty="0">
                <a:latin typeface="Cambria Math"/>
                <a:cs typeface="Cambria Math"/>
              </a:rPr>
              <a:t>𝑒</a:t>
            </a:r>
            <a:r>
              <a:rPr sz="1950" spc="97" baseline="27777" dirty="0">
                <a:latin typeface="Cambria Math"/>
                <a:cs typeface="Cambria Math"/>
              </a:rPr>
              <a:t>𝑥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88348" y="2168187"/>
            <a:ext cx="540385" cy="6064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endParaRPr sz="1800" dirty="0">
              <a:latin typeface="Cambria Math"/>
              <a:cs typeface="Cambria Math"/>
            </a:endParaRPr>
          </a:p>
          <a:p>
            <a:pPr marL="86995">
              <a:lnSpc>
                <a:spcPct val="100000"/>
              </a:lnSpc>
              <a:spcBef>
                <a:spcPts val="370"/>
              </a:spcBef>
            </a:pPr>
            <a:r>
              <a:rPr sz="1300" spc="-20" dirty="0">
                <a:solidFill>
                  <a:srgbClr val="385622"/>
                </a:solidFill>
                <a:latin typeface="Cambria Math"/>
                <a:cs typeface="Cambria Math"/>
              </a:rPr>
              <a:t>𝒙=−𝟏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49689" y="2144979"/>
            <a:ext cx="655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20061" dirty="0">
                <a:latin typeface="Cambria Math"/>
                <a:cs typeface="Cambria Math"/>
              </a:rPr>
              <a:t>=</a:t>
            </a:r>
            <a:r>
              <a:rPr sz="2700" spc="157" baseline="-20061" dirty="0">
                <a:latin typeface="Cambria Math"/>
                <a:cs typeface="Cambria Math"/>
              </a:rPr>
              <a:t> </a:t>
            </a:r>
            <a:r>
              <a:rPr sz="2700" spc="-37" baseline="-20061" dirty="0">
                <a:latin typeface="Cambria Math"/>
                <a:cs typeface="Cambria Math"/>
              </a:rPr>
              <a:t>𝑒</a:t>
            </a:r>
            <a:r>
              <a:rPr sz="1300" spc="-25" dirty="0">
                <a:latin typeface="Cambria Math"/>
                <a:cs typeface="Cambria Math"/>
              </a:rPr>
              <a:t>−1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56806" y="2963671"/>
            <a:ext cx="105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𝛾</a:t>
            </a:r>
            <a:r>
              <a:rPr sz="1950" baseline="-14957" dirty="0">
                <a:latin typeface="Cambria Math"/>
                <a:cs typeface="Cambria Math"/>
              </a:rPr>
              <a:t>3</a:t>
            </a:r>
            <a:r>
              <a:rPr sz="1950" spc="419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𝟐</a:t>
            </a:r>
            <a:r>
              <a:rPr sz="1950" spc="277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25765" y="2860039"/>
            <a:ext cx="571500" cy="286385"/>
          </a:xfrm>
          <a:custGeom>
            <a:avLst/>
            <a:gdLst/>
            <a:ahLst/>
            <a:cxnLst/>
            <a:rect l="l" t="t" r="r" b="b"/>
            <a:pathLst>
              <a:path w="571500" h="286385">
                <a:moveTo>
                  <a:pt x="229362" y="8636"/>
                </a:moveTo>
                <a:lnTo>
                  <a:pt x="226314" y="0"/>
                </a:lnTo>
                <a:lnTo>
                  <a:pt x="210972" y="5600"/>
                </a:lnTo>
                <a:lnTo>
                  <a:pt x="197523" y="13652"/>
                </a:lnTo>
                <a:lnTo>
                  <a:pt x="168617" y="52171"/>
                </a:lnTo>
                <a:lnTo>
                  <a:pt x="158877" y="106045"/>
                </a:lnTo>
                <a:lnTo>
                  <a:pt x="159943" y="125488"/>
                </a:lnTo>
                <a:lnTo>
                  <a:pt x="176276" y="174752"/>
                </a:lnTo>
                <a:lnTo>
                  <a:pt x="210947" y="206298"/>
                </a:lnTo>
                <a:lnTo>
                  <a:pt x="226314" y="211836"/>
                </a:lnTo>
                <a:lnTo>
                  <a:pt x="228981" y="203200"/>
                </a:lnTo>
                <a:lnTo>
                  <a:pt x="216928" y="197866"/>
                </a:lnTo>
                <a:lnTo>
                  <a:pt x="206514" y="190436"/>
                </a:lnTo>
                <a:lnTo>
                  <a:pt x="185191" y="155765"/>
                </a:lnTo>
                <a:lnTo>
                  <a:pt x="178181" y="104902"/>
                </a:lnTo>
                <a:lnTo>
                  <a:pt x="178955" y="86842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571500" h="286385">
                <a:moveTo>
                  <a:pt x="550291" y="106045"/>
                </a:moveTo>
                <a:lnTo>
                  <a:pt x="540473" y="52171"/>
                </a:lnTo>
                <a:lnTo>
                  <a:pt x="511619" y="13665"/>
                </a:lnTo>
                <a:lnTo>
                  <a:pt x="482727" y="0"/>
                </a:lnTo>
                <a:lnTo>
                  <a:pt x="479806" y="8636"/>
                </a:lnTo>
                <a:lnTo>
                  <a:pt x="492010" y="13957"/>
                </a:lnTo>
                <a:lnTo>
                  <a:pt x="502551" y="21310"/>
                </a:lnTo>
                <a:lnTo>
                  <a:pt x="523963" y="55460"/>
                </a:lnTo>
                <a:lnTo>
                  <a:pt x="530987" y="104902"/>
                </a:lnTo>
                <a:lnTo>
                  <a:pt x="530199" y="123571"/>
                </a:lnTo>
                <a:lnTo>
                  <a:pt x="518414" y="169291"/>
                </a:lnTo>
                <a:lnTo>
                  <a:pt x="492150" y="197866"/>
                </a:lnTo>
                <a:lnTo>
                  <a:pt x="480060" y="203200"/>
                </a:lnTo>
                <a:lnTo>
                  <a:pt x="482727" y="211836"/>
                </a:lnTo>
                <a:lnTo>
                  <a:pt x="523240" y="187731"/>
                </a:lnTo>
                <a:lnTo>
                  <a:pt x="545922" y="143408"/>
                </a:lnTo>
                <a:lnTo>
                  <a:pt x="549186" y="125488"/>
                </a:lnTo>
                <a:lnTo>
                  <a:pt x="550291" y="106045"/>
                </a:lnTo>
                <a:close/>
              </a:path>
              <a:path w="571500" h="286385">
                <a:moveTo>
                  <a:pt x="571500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571500" y="286258"/>
                </a:lnTo>
                <a:lnTo>
                  <a:pt x="571500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988807" y="2247900"/>
            <a:ext cx="788670" cy="84201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495934">
              <a:lnSpc>
                <a:spcPct val="100000"/>
              </a:lnSpc>
              <a:spcBef>
                <a:spcPts val="115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75" dirty="0">
                <a:latin typeface="Cambria Math"/>
                <a:cs typeface="Cambria Math"/>
              </a:rPr>
              <a:t>𝑒</a:t>
            </a:r>
            <a:r>
              <a:rPr sz="1950" spc="112" baseline="27777" dirty="0">
                <a:latin typeface="Cambria Math"/>
                <a:cs typeface="Cambria Math"/>
              </a:rPr>
              <a:t>𝑥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69656" y="311607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85707" y="2903403"/>
            <a:ext cx="537210" cy="6057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endParaRPr sz="1800" dirty="0">
              <a:latin typeface="Cambria Math"/>
              <a:cs typeface="Cambria Math"/>
            </a:endParaRPr>
          </a:p>
          <a:p>
            <a:pPr marL="86995">
              <a:lnSpc>
                <a:spcPct val="100000"/>
              </a:lnSpc>
              <a:spcBef>
                <a:spcPts val="365"/>
              </a:spcBef>
            </a:pPr>
            <a:r>
              <a:rPr sz="1300" spc="-20" dirty="0">
                <a:solidFill>
                  <a:srgbClr val="385622"/>
                </a:solidFill>
                <a:latin typeface="Cambria Math"/>
                <a:cs typeface="Cambria Math"/>
              </a:rPr>
              <a:t>𝒙=−1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42476" y="2963671"/>
            <a:ext cx="2909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25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−𝟎.</a:t>
            </a:r>
            <a:r>
              <a:rPr sz="1800" spc="-8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𝟓𝟑𝜸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300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1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𝑒</a:t>
            </a:r>
            <a:r>
              <a:rPr sz="1950" baseline="27777" dirty="0">
                <a:latin typeface="Cambria Math"/>
                <a:cs typeface="Cambria Math"/>
              </a:rPr>
              <a:t>−1</a:t>
            </a:r>
            <a:r>
              <a:rPr sz="1950" spc="457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30" dirty="0">
                <a:latin typeface="Cambria Math"/>
                <a:cs typeface="Cambria Math"/>
              </a:rPr>
              <a:t> 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−𝟎.</a:t>
            </a:r>
            <a:r>
              <a:rPr sz="1800" spc="-8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−𝟏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28335" y="3004565"/>
            <a:ext cx="163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chain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rule: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0526" y="4675073"/>
            <a:ext cx="9340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7E5F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7E5F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11035" y="4210888"/>
            <a:ext cx="79692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  <a:p>
            <a:pPr marL="25400">
              <a:lnSpc>
                <a:spcPct val="100000"/>
              </a:lnSpc>
              <a:spcBef>
                <a:spcPts val="149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E82DF9-2C88-C5AE-97EC-FC36BF7E76D4}"/>
              </a:ext>
            </a:extLst>
          </p:cNvPr>
          <p:cNvCxnSpPr>
            <a:cxnSpLocks/>
          </p:cNvCxnSpPr>
          <p:nvPr/>
        </p:nvCxnSpPr>
        <p:spPr>
          <a:xfrm>
            <a:off x="8831706" y="1644395"/>
            <a:ext cx="6179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CAFB09-F00F-EEB8-7B49-96CEF1EF8D48}"/>
              </a:ext>
            </a:extLst>
          </p:cNvPr>
          <p:cNvCxnSpPr>
            <a:cxnSpLocks/>
          </p:cNvCxnSpPr>
          <p:nvPr/>
        </p:nvCxnSpPr>
        <p:spPr>
          <a:xfrm>
            <a:off x="8260522" y="2383514"/>
            <a:ext cx="627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C6ADAF-90CF-9D37-4828-B0B71CC43DC6}"/>
              </a:ext>
            </a:extLst>
          </p:cNvPr>
          <p:cNvCxnSpPr>
            <a:cxnSpLocks/>
          </p:cNvCxnSpPr>
          <p:nvPr/>
        </p:nvCxnSpPr>
        <p:spPr>
          <a:xfrm>
            <a:off x="8008873" y="3135884"/>
            <a:ext cx="5768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9685" y="1574421"/>
            <a:ext cx="9594850" cy="95410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85" dirty="0">
                <a:latin typeface="Century Gothic"/>
                <a:cs typeface="Century Gothic"/>
              </a:rPr>
              <a:t>Any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differentiable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function </a:t>
            </a:r>
            <a:r>
              <a:rPr sz="2800" dirty="0">
                <a:latin typeface="Century Gothic"/>
                <a:cs typeface="Century Gothic"/>
              </a:rPr>
              <a:t>can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be</a:t>
            </a:r>
            <a:r>
              <a:rPr sz="2800" spc="-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used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The</a:t>
            </a:r>
            <a:r>
              <a:rPr sz="2800" spc="-9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common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and</a:t>
            </a:r>
            <a:r>
              <a:rPr sz="2800" spc="-8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popular</a:t>
            </a:r>
            <a:r>
              <a:rPr sz="2800" spc="-7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choices</a:t>
            </a:r>
            <a:r>
              <a:rPr sz="2800" spc="-8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are: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0885" y="2743835"/>
            <a:ext cx="1080770" cy="282575"/>
          </a:xfrm>
          <a:custGeom>
            <a:avLst/>
            <a:gdLst/>
            <a:ahLst/>
            <a:cxnLst/>
            <a:rect l="l" t="t" r="r" b="b"/>
            <a:pathLst>
              <a:path w="1080770" h="282575">
                <a:moveTo>
                  <a:pt x="990219" y="0"/>
                </a:moveTo>
                <a:lnTo>
                  <a:pt x="986282" y="11429"/>
                </a:lnTo>
                <a:lnTo>
                  <a:pt x="1002589" y="18577"/>
                </a:lnTo>
                <a:lnTo>
                  <a:pt x="1016634" y="28416"/>
                </a:lnTo>
                <a:lnTo>
                  <a:pt x="1045178" y="73925"/>
                </a:lnTo>
                <a:lnTo>
                  <a:pt x="1053560" y="115732"/>
                </a:lnTo>
                <a:lnTo>
                  <a:pt x="1054608" y="139826"/>
                </a:lnTo>
                <a:lnTo>
                  <a:pt x="1053560" y="164689"/>
                </a:lnTo>
                <a:lnTo>
                  <a:pt x="1045178" y="207603"/>
                </a:lnTo>
                <a:lnTo>
                  <a:pt x="1016682" y="253857"/>
                </a:lnTo>
                <a:lnTo>
                  <a:pt x="986663" y="270890"/>
                </a:lnTo>
                <a:lnTo>
                  <a:pt x="990219" y="282320"/>
                </a:lnTo>
                <a:lnTo>
                  <a:pt x="1028779" y="264302"/>
                </a:lnTo>
                <a:lnTo>
                  <a:pt x="1057148" y="233044"/>
                </a:lnTo>
                <a:lnTo>
                  <a:pt x="1074467" y="191135"/>
                </a:lnTo>
                <a:lnTo>
                  <a:pt x="1080262" y="141224"/>
                </a:lnTo>
                <a:lnTo>
                  <a:pt x="1078809" y="115341"/>
                </a:lnTo>
                <a:lnTo>
                  <a:pt x="1067188" y="69482"/>
                </a:lnTo>
                <a:lnTo>
                  <a:pt x="1044118" y="32146"/>
                </a:lnTo>
                <a:lnTo>
                  <a:pt x="1010693" y="7381"/>
                </a:lnTo>
                <a:lnTo>
                  <a:pt x="990219" y="0"/>
                </a:lnTo>
                <a:close/>
              </a:path>
              <a:path w="1080770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3"/>
                </a:lnTo>
                <a:lnTo>
                  <a:pt x="26828" y="164689"/>
                </a:lnTo>
                <a:lnTo>
                  <a:pt x="25781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16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08302" y="2643091"/>
            <a:ext cx="917539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251200" algn="l"/>
                <a:tab pos="5188585" algn="l"/>
                <a:tab pos="5514340" algn="l"/>
              </a:tabLst>
            </a:pPr>
            <a:r>
              <a:rPr sz="2400" b="1" dirty="0">
                <a:latin typeface="Century Gothic"/>
                <a:cs typeface="Century Gothic"/>
              </a:rPr>
              <a:t>Mean</a:t>
            </a:r>
            <a:r>
              <a:rPr sz="2400" b="1" spc="-10" dirty="0">
                <a:latin typeface="Century Gothic"/>
                <a:cs typeface="Century Gothic"/>
              </a:rPr>
              <a:t> </a:t>
            </a:r>
            <a:r>
              <a:rPr sz="2400" b="1" dirty="0">
                <a:latin typeface="Century Gothic"/>
                <a:cs typeface="Century Gothic"/>
              </a:rPr>
              <a:t>Squared</a:t>
            </a:r>
            <a:r>
              <a:rPr sz="2400" b="1" spc="-10" dirty="0">
                <a:latin typeface="Century Gothic"/>
                <a:cs typeface="Century Gothic"/>
              </a:rPr>
              <a:t> Error: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56447" y="3224722"/>
            <a:ext cx="8248015" cy="9823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2000" i="1" dirty="0">
                <a:latin typeface="Century Gothic"/>
                <a:cs typeface="Century Gothic"/>
              </a:rPr>
              <a:t>As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seen</a:t>
            </a:r>
            <a:r>
              <a:rPr sz="2000" i="1" spc="-3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in</a:t>
            </a:r>
            <a:r>
              <a:rPr sz="2000" i="1" spc="-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ordinary</a:t>
            </a:r>
            <a:r>
              <a:rPr sz="2000" i="1" spc="-2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least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squares</a:t>
            </a:r>
            <a:r>
              <a:rPr sz="2000" i="1" spc="-50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regression.</a:t>
            </a:r>
            <a:endParaRPr sz="2000" dirty="0">
              <a:latin typeface="Century Gothic"/>
              <a:cs typeface="Century Gothic"/>
            </a:endParaRPr>
          </a:p>
          <a:p>
            <a:pPr marL="266065" marR="30480" indent="-227965">
              <a:lnSpc>
                <a:spcPts val="2160"/>
              </a:lnSpc>
              <a:spcBef>
                <a:spcPts val="525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000" dirty="0">
                <a:latin typeface="Century Gothic"/>
                <a:cs typeface="Century Gothic"/>
              </a:rPr>
              <a:t>It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average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squared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distances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between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ambria Math"/>
                <a:cs typeface="Cambria Math"/>
              </a:rPr>
              <a:t>𝑛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ground </a:t>
            </a:r>
            <a:r>
              <a:rPr sz="2000" dirty="0">
                <a:latin typeface="Century Gothic"/>
                <a:cs typeface="Century Gothic"/>
              </a:rPr>
              <a:t>truths</a:t>
            </a:r>
            <a:r>
              <a:rPr sz="2000" spc="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associated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model’s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predictions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87769" y="4427526"/>
            <a:ext cx="4493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38500" algn="l"/>
              </a:tabLst>
            </a:pPr>
            <a:r>
              <a:rPr sz="2400" b="1" spc="-10" dirty="0">
                <a:latin typeface="Century Gothic"/>
                <a:cs typeface="Century Gothic"/>
              </a:rPr>
              <a:t>Cross-</a:t>
            </a:r>
            <a:r>
              <a:rPr sz="2400" b="1" dirty="0">
                <a:latin typeface="Century Gothic"/>
                <a:cs typeface="Century Gothic"/>
              </a:rPr>
              <a:t>Entropy</a:t>
            </a:r>
            <a:r>
              <a:rPr sz="2400" b="1" spc="25" dirty="0">
                <a:latin typeface="Century Gothic"/>
                <a:cs typeface="Century Gothic"/>
              </a:rPr>
              <a:t> </a:t>
            </a:r>
            <a:r>
              <a:rPr sz="2400" b="1" spc="-10" dirty="0">
                <a:latin typeface="Century Gothic"/>
                <a:cs typeface="Century Gothic"/>
              </a:rPr>
              <a:t>Loss:</a:t>
            </a:r>
            <a:endParaRPr sz="2625" baseline="30158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88226" y="4809489"/>
            <a:ext cx="67945" cy="368300"/>
          </a:xfrm>
          <a:custGeom>
            <a:avLst/>
            <a:gdLst/>
            <a:ahLst/>
            <a:cxnLst/>
            <a:rect l="l" t="t" r="r" b="b"/>
            <a:pathLst>
              <a:path w="67945" h="368300">
                <a:moveTo>
                  <a:pt x="67945" y="0"/>
                </a:moveTo>
                <a:lnTo>
                  <a:pt x="0" y="0"/>
                </a:lnTo>
                <a:lnTo>
                  <a:pt x="0" y="11430"/>
                </a:lnTo>
                <a:lnTo>
                  <a:pt x="0" y="355600"/>
                </a:lnTo>
                <a:lnTo>
                  <a:pt x="0" y="368300"/>
                </a:lnTo>
                <a:lnTo>
                  <a:pt x="67945" y="368300"/>
                </a:lnTo>
                <a:lnTo>
                  <a:pt x="67945" y="355600"/>
                </a:lnTo>
                <a:lnTo>
                  <a:pt x="27686" y="355600"/>
                </a:lnTo>
                <a:lnTo>
                  <a:pt x="27686" y="11430"/>
                </a:lnTo>
                <a:lnTo>
                  <a:pt x="67945" y="11430"/>
                </a:lnTo>
                <a:lnTo>
                  <a:pt x="67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92593" y="4853051"/>
            <a:ext cx="457200" cy="282575"/>
          </a:xfrm>
          <a:custGeom>
            <a:avLst/>
            <a:gdLst/>
            <a:ahLst/>
            <a:cxnLst/>
            <a:rect l="l" t="t" r="r" b="b"/>
            <a:pathLst>
              <a:path w="457200" h="282575">
                <a:moveTo>
                  <a:pt x="366902" y="0"/>
                </a:moveTo>
                <a:lnTo>
                  <a:pt x="362965" y="11430"/>
                </a:lnTo>
                <a:lnTo>
                  <a:pt x="379273" y="18577"/>
                </a:lnTo>
                <a:lnTo>
                  <a:pt x="393318" y="28416"/>
                </a:lnTo>
                <a:lnTo>
                  <a:pt x="421862" y="73925"/>
                </a:lnTo>
                <a:lnTo>
                  <a:pt x="430244" y="115732"/>
                </a:lnTo>
                <a:lnTo>
                  <a:pt x="431291" y="139826"/>
                </a:lnTo>
                <a:lnTo>
                  <a:pt x="430244" y="164689"/>
                </a:lnTo>
                <a:lnTo>
                  <a:pt x="421862" y="207603"/>
                </a:lnTo>
                <a:lnTo>
                  <a:pt x="393366" y="253857"/>
                </a:lnTo>
                <a:lnTo>
                  <a:pt x="363347" y="270891"/>
                </a:lnTo>
                <a:lnTo>
                  <a:pt x="366902" y="282321"/>
                </a:lnTo>
                <a:lnTo>
                  <a:pt x="405463" y="264302"/>
                </a:lnTo>
                <a:lnTo>
                  <a:pt x="433831" y="233044"/>
                </a:lnTo>
                <a:lnTo>
                  <a:pt x="451151" y="191135"/>
                </a:lnTo>
                <a:lnTo>
                  <a:pt x="456946" y="141224"/>
                </a:lnTo>
                <a:lnTo>
                  <a:pt x="455493" y="115341"/>
                </a:lnTo>
                <a:lnTo>
                  <a:pt x="443872" y="69482"/>
                </a:lnTo>
                <a:lnTo>
                  <a:pt x="420802" y="32146"/>
                </a:lnTo>
                <a:lnTo>
                  <a:pt x="387377" y="7381"/>
                </a:lnTo>
                <a:lnTo>
                  <a:pt x="366902" y="0"/>
                </a:lnTo>
                <a:close/>
              </a:path>
              <a:path w="457200" h="282575">
                <a:moveTo>
                  <a:pt x="90042" y="0"/>
                </a:moveTo>
                <a:lnTo>
                  <a:pt x="51657" y="18097"/>
                </a:lnTo>
                <a:lnTo>
                  <a:pt x="23367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3"/>
                </a:lnTo>
                <a:lnTo>
                  <a:pt x="26828" y="164689"/>
                </a:lnTo>
                <a:lnTo>
                  <a:pt x="25780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16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52714" y="4809108"/>
            <a:ext cx="746125" cy="368935"/>
          </a:xfrm>
          <a:custGeom>
            <a:avLst/>
            <a:gdLst/>
            <a:ahLst/>
            <a:cxnLst/>
            <a:rect l="l" t="t" r="r" b="b"/>
            <a:pathLst>
              <a:path w="746125" h="368935">
                <a:moveTo>
                  <a:pt x="100457" y="12319"/>
                </a:moveTo>
                <a:lnTo>
                  <a:pt x="96774" y="0"/>
                </a:lnTo>
                <a:lnTo>
                  <a:pt x="74866" y="8547"/>
                </a:lnTo>
                <a:lnTo>
                  <a:pt x="55626" y="21958"/>
                </a:lnTo>
                <a:lnTo>
                  <a:pt x="25146" y="63246"/>
                </a:lnTo>
                <a:lnTo>
                  <a:pt x="6286" y="119037"/>
                </a:lnTo>
                <a:lnTo>
                  <a:pt x="0" y="184277"/>
                </a:lnTo>
                <a:lnTo>
                  <a:pt x="1562" y="217868"/>
                </a:lnTo>
                <a:lnTo>
                  <a:pt x="14135" y="278345"/>
                </a:lnTo>
                <a:lnTo>
                  <a:pt x="39052" y="328155"/>
                </a:lnTo>
                <a:lnTo>
                  <a:pt x="74866" y="359778"/>
                </a:lnTo>
                <a:lnTo>
                  <a:pt x="96774" y="368300"/>
                </a:lnTo>
                <a:lnTo>
                  <a:pt x="100457" y="356108"/>
                </a:lnTo>
                <a:lnTo>
                  <a:pt x="83540" y="347294"/>
                </a:lnTo>
                <a:lnTo>
                  <a:pt x="68834" y="334543"/>
                </a:lnTo>
                <a:lnTo>
                  <a:pt x="45974" y="297053"/>
                </a:lnTo>
                <a:lnTo>
                  <a:pt x="32029" y="246100"/>
                </a:lnTo>
                <a:lnTo>
                  <a:pt x="27432" y="184150"/>
                </a:lnTo>
                <a:lnTo>
                  <a:pt x="28575" y="151942"/>
                </a:lnTo>
                <a:lnTo>
                  <a:pt x="37820" y="95504"/>
                </a:lnTo>
                <a:lnTo>
                  <a:pt x="56299" y="50609"/>
                </a:lnTo>
                <a:lnTo>
                  <a:pt x="83540" y="21082"/>
                </a:lnTo>
                <a:lnTo>
                  <a:pt x="100457" y="12319"/>
                </a:lnTo>
                <a:close/>
              </a:path>
              <a:path w="746125" h="368935">
                <a:moveTo>
                  <a:pt x="644144" y="184150"/>
                </a:moveTo>
                <a:lnTo>
                  <a:pt x="637857" y="119037"/>
                </a:lnTo>
                <a:lnTo>
                  <a:pt x="618998" y="63246"/>
                </a:lnTo>
                <a:lnTo>
                  <a:pt x="588530" y="21958"/>
                </a:lnTo>
                <a:lnTo>
                  <a:pt x="547497" y="0"/>
                </a:lnTo>
                <a:lnTo>
                  <a:pt x="543687" y="12319"/>
                </a:lnTo>
                <a:lnTo>
                  <a:pt x="560603" y="21082"/>
                </a:lnTo>
                <a:lnTo>
                  <a:pt x="575373" y="33845"/>
                </a:lnTo>
                <a:lnTo>
                  <a:pt x="598297" y="71374"/>
                </a:lnTo>
                <a:lnTo>
                  <a:pt x="612178" y="122351"/>
                </a:lnTo>
                <a:lnTo>
                  <a:pt x="616839" y="184277"/>
                </a:lnTo>
                <a:lnTo>
                  <a:pt x="615670" y="216547"/>
                </a:lnTo>
                <a:lnTo>
                  <a:pt x="606386" y="272935"/>
                </a:lnTo>
                <a:lnTo>
                  <a:pt x="587933" y="317804"/>
                </a:lnTo>
                <a:lnTo>
                  <a:pt x="560603" y="347294"/>
                </a:lnTo>
                <a:lnTo>
                  <a:pt x="543687" y="356108"/>
                </a:lnTo>
                <a:lnTo>
                  <a:pt x="547497" y="368300"/>
                </a:lnTo>
                <a:lnTo>
                  <a:pt x="588530" y="346392"/>
                </a:lnTo>
                <a:lnTo>
                  <a:pt x="618998" y="305054"/>
                </a:lnTo>
                <a:lnTo>
                  <a:pt x="637857" y="249275"/>
                </a:lnTo>
                <a:lnTo>
                  <a:pt x="642569" y="217868"/>
                </a:lnTo>
                <a:lnTo>
                  <a:pt x="644144" y="184150"/>
                </a:lnTo>
                <a:close/>
              </a:path>
              <a:path w="746125" h="368935">
                <a:moveTo>
                  <a:pt x="745744" y="381"/>
                </a:moveTo>
                <a:lnTo>
                  <a:pt x="677926" y="381"/>
                </a:lnTo>
                <a:lnTo>
                  <a:pt x="677926" y="11811"/>
                </a:lnTo>
                <a:lnTo>
                  <a:pt x="718058" y="11811"/>
                </a:lnTo>
                <a:lnTo>
                  <a:pt x="718058" y="355981"/>
                </a:lnTo>
                <a:lnTo>
                  <a:pt x="677926" y="355981"/>
                </a:lnTo>
                <a:lnTo>
                  <a:pt x="677926" y="368681"/>
                </a:lnTo>
                <a:lnTo>
                  <a:pt x="745744" y="368681"/>
                </a:lnTo>
                <a:lnTo>
                  <a:pt x="745744" y="355981"/>
                </a:lnTo>
                <a:lnTo>
                  <a:pt x="745744" y="11811"/>
                </a:lnTo>
                <a:lnTo>
                  <a:pt x="745744" y="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56447" y="5071848"/>
            <a:ext cx="7922895" cy="10388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i="1" dirty="0">
                <a:latin typeface="Century Gothic"/>
                <a:cs typeface="Century Gothic"/>
              </a:rPr>
              <a:t>As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seen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in logistic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regression</a:t>
            </a:r>
            <a:r>
              <a:rPr sz="2000" i="1" spc="-3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under</a:t>
            </a:r>
            <a:r>
              <a:rPr sz="2000" i="1" spc="-3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maximum</a:t>
            </a:r>
            <a:r>
              <a:rPr sz="2000" i="1" spc="-5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likelihood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(ML).</a:t>
            </a:r>
            <a:endParaRPr sz="2000" dirty="0">
              <a:latin typeface="Century Gothic"/>
              <a:cs typeface="Century Gothic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Chiefly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used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 </a:t>
            </a:r>
            <a:r>
              <a:rPr sz="2000" spc="-10" dirty="0">
                <a:latin typeface="Century Gothic"/>
                <a:cs typeface="Century Gothic"/>
              </a:rPr>
              <a:t>classification.</a:t>
            </a:r>
            <a:endParaRPr sz="2000" dirty="0">
              <a:latin typeface="Century Gothic"/>
              <a:cs typeface="Century Gothic"/>
            </a:endParaRPr>
          </a:p>
          <a:p>
            <a:pPr marL="240665" indent="-227965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entury Gothic"/>
                <a:cs typeface="Century Gothic"/>
              </a:rPr>
              <a:t>It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many things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many</a:t>
            </a:r>
            <a:r>
              <a:rPr sz="2000" spc="-1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people,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us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it</a:t>
            </a:r>
            <a:r>
              <a:rPr sz="2000" spc="-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grounded</a:t>
            </a:r>
            <a:r>
              <a:rPr sz="2000" spc="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</a:t>
            </a:r>
            <a:r>
              <a:rPr sz="2000" spc="-1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ML.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7D6764C3-3699-CF87-2591-FB9B10F2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6E3DBA-4519-1A5F-A6B0-E6CA7934ECB8}"/>
                  </a:ext>
                </a:extLst>
              </p:cNvPr>
              <p:cNvSpPr txBox="1"/>
              <p:nvPr/>
            </p:nvSpPr>
            <p:spPr>
              <a:xfrm>
                <a:off x="4836581" y="2585178"/>
                <a:ext cx="2288896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6E3DBA-4519-1A5F-A6B0-E6CA7934E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581" y="2585178"/>
                <a:ext cx="2288896" cy="672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D15EE3-5433-1AA2-2207-5F72093529D5}"/>
                  </a:ext>
                </a:extLst>
              </p:cNvPr>
              <p:cNvSpPr txBox="1"/>
              <p:nvPr/>
            </p:nvSpPr>
            <p:spPr>
              <a:xfrm>
                <a:off x="4899408" y="4321403"/>
                <a:ext cx="2730299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D15EE3-5433-1AA2-2207-5F7209352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408" y="4321403"/>
                <a:ext cx="2730299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3EB10BD-9C7D-A5D6-5E46-0306A7241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66254" y="3647313"/>
            <a:ext cx="1924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These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values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can </a:t>
            </a:r>
            <a:r>
              <a:rPr sz="1800" dirty="0">
                <a:latin typeface="Century Gothic"/>
                <a:cs typeface="Century Gothic"/>
              </a:rPr>
              <a:t>be </a:t>
            </a:r>
            <a:r>
              <a:rPr sz="1800" spc="-10" dirty="0">
                <a:latin typeface="Century Gothic"/>
                <a:cs typeface="Century Gothic"/>
              </a:rPr>
              <a:t>discarded.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2088" y="1686179"/>
            <a:ext cx="14763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34910" y="4856352"/>
            <a:ext cx="879475" cy="13970"/>
          </a:xfrm>
          <a:custGeom>
            <a:avLst/>
            <a:gdLst/>
            <a:ahLst/>
            <a:cxnLst/>
            <a:rect l="l" t="t" r="r" b="b"/>
            <a:pathLst>
              <a:path w="879475" h="13970">
                <a:moveTo>
                  <a:pt x="137147" y="0"/>
                </a:moveTo>
                <a:lnTo>
                  <a:pt x="0" y="0"/>
                </a:lnTo>
                <a:lnTo>
                  <a:pt x="0" y="10668"/>
                </a:lnTo>
                <a:lnTo>
                  <a:pt x="137147" y="10668"/>
                </a:lnTo>
                <a:lnTo>
                  <a:pt x="137147" y="0"/>
                </a:lnTo>
                <a:close/>
              </a:path>
              <a:path w="879475" h="13970">
                <a:moveTo>
                  <a:pt x="879348" y="3048"/>
                </a:moveTo>
                <a:lnTo>
                  <a:pt x="879348" y="3048"/>
                </a:lnTo>
                <a:lnTo>
                  <a:pt x="137160" y="3048"/>
                </a:lnTo>
                <a:lnTo>
                  <a:pt x="137160" y="13716"/>
                </a:lnTo>
                <a:lnTo>
                  <a:pt x="879348" y="13716"/>
                </a:lnTo>
                <a:lnTo>
                  <a:pt x="879348" y="3048"/>
                </a:lnTo>
                <a:close/>
              </a:path>
            </a:pathLst>
          </a:custGeom>
          <a:solidFill>
            <a:srgbClr val="7E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97826" y="4675073"/>
            <a:ext cx="9467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7E5F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7E5F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98335" y="4210888"/>
            <a:ext cx="80962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00"/>
              </a:spcBef>
            </a:pPr>
            <a:r>
              <a:rPr sz="1800" b="1" strike="sngStrike" spc="-10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trike="sngStrike" spc="-25" dirty="0">
                <a:solidFill>
                  <a:srgbClr val="385622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149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BCF2C19-A38F-D817-3B7A-72EB247AA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763" y="1827213"/>
          <a:ext cx="8264525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763" y="1827213"/>
                        <a:ext cx="8264525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36641" y="3899153"/>
            <a:ext cx="2059305" cy="1297305"/>
          </a:xfrm>
          <a:custGeom>
            <a:avLst/>
            <a:gdLst/>
            <a:ahLst/>
            <a:cxnLst/>
            <a:rect l="l" t="t" r="r" b="b"/>
            <a:pathLst>
              <a:path w="2059304" h="1297304">
                <a:moveTo>
                  <a:pt x="0" y="1296924"/>
                </a:moveTo>
                <a:lnTo>
                  <a:pt x="2058923" y="1296924"/>
                </a:lnTo>
                <a:lnTo>
                  <a:pt x="2058923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72346" y="1662302"/>
            <a:ext cx="629920" cy="15240"/>
          </a:xfrm>
          <a:custGeom>
            <a:avLst/>
            <a:gdLst/>
            <a:ahLst/>
            <a:cxnLst/>
            <a:rect l="l" t="t" r="r" b="b"/>
            <a:pathLst>
              <a:path w="629920" h="15239">
                <a:moveTo>
                  <a:pt x="629411" y="0"/>
                </a:moveTo>
                <a:lnTo>
                  <a:pt x="0" y="0"/>
                </a:lnTo>
                <a:lnTo>
                  <a:pt x="0" y="15239"/>
                </a:lnTo>
                <a:lnTo>
                  <a:pt x="629411" y="15239"/>
                </a:lnTo>
                <a:lnTo>
                  <a:pt x="629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31096" y="1391285"/>
            <a:ext cx="449580" cy="212090"/>
          </a:xfrm>
          <a:custGeom>
            <a:avLst/>
            <a:gdLst/>
            <a:ahLst/>
            <a:cxnLst/>
            <a:rect l="l" t="t" r="r" b="b"/>
            <a:pathLst>
              <a:path w="449579" h="212090">
                <a:moveTo>
                  <a:pt x="381888" y="0"/>
                </a:moveTo>
                <a:lnTo>
                  <a:pt x="378968" y="8509"/>
                </a:lnTo>
                <a:lnTo>
                  <a:pt x="391181" y="13892"/>
                </a:lnTo>
                <a:lnTo>
                  <a:pt x="401716" y="21288"/>
                </a:lnTo>
                <a:lnTo>
                  <a:pt x="423130" y="55429"/>
                </a:lnTo>
                <a:lnTo>
                  <a:pt x="430149" y="104775"/>
                </a:lnTo>
                <a:lnTo>
                  <a:pt x="429363" y="123444"/>
                </a:lnTo>
                <a:lnTo>
                  <a:pt x="417575" y="169163"/>
                </a:lnTo>
                <a:lnTo>
                  <a:pt x="391322" y="197738"/>
                </a:lnTo>
                <a:lnTo>
                  <a:pt x="379222" y="203073"/>
                </a:lnTo>
                <a:lnTo>
                  <a:pt x="381888" y="211709"/>
                </a:lnTo>
                <a:lnTo>
                  <a:pt x="422411" y="187705"/>
                </a:lnTo>
                <a:lnTo>
                  <a:pt x="445087" y="143335"/>
                </a:lnTo>
                <a:lnTo>
                  <a:pt x="449452" y="105917"/>
                </a:lnTo>
                <a:lnTo>
                  <a:pt x="448359" y="86483"/>
                </a:lnTo>
                <a:lnTo>
                  <a:pt x="432053" y="37084"/>
                </a:lnTo>
                <a:lnTo>
                  <a:pt x="397246" y="5526"/>
                </a:lnTo>
                <a:lnTo>
                  <a:pt x="381888" y="0"/>
                </a:lnTo>
                <a:close/>
              </a:path>
              <a:path w="449579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60663" y="1320800"/>
            <a:ext cx="55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−𝑥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45067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52813" y="1494535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−1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8335" y="4675073"/>
            <a:ext cx="809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C416AC-33C8-2CD4-2AEF-3BC1CAF98C91}"/>
              </a:ext>
            </a:extLst>
          </p:cNvPr>
          <p:cNvCxnSpPr>
            <a:cxnSpLocks/>
          </p:cNvCxnSpPr>
          <p:nvPr/>
        </p:nvCxnSpPr>
        <p:spPr>
          <a:xfrm>
            <a:off x="8831706" y="1644395"/>
            <a:ext cx="648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458B10E4-00F7-263D-52AF-932535A6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5929" y="4210888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72346" y="1662302"/>
            <a:ext cx="629920" cy="15240"/>
          </a:xfrm>
          <a:custGeom>
            <a:avLst/>
            <a:gdLst/>
            <a:ahLst/>
            <a:cxnLst/>
            <a:rect l="l" t="t" r="r" b="b"/>
            <a:pathLst>
              <a:path w="629920" h="15239">
                <a:moveTo>
                  <a:pt x="629411" y="0"/>
                </a:moveTo>
                <a:lnTo>
                  <a:pt x="0" y="0"/>
                </a:lnTo>
                <a:lnTo>
                  <a:pt x="0" y="15239"/>
                </a:lnTo>
                <a:lnTo>
                  <a:pt x="629411" y="15239"/>
                </a:lnTo>
                <a:lnTo>
                  <a:pt x="629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117591" y="2125852"/>
            <a:ext cx="3916679" cy="3089275"/>
            <a:chOff x="5117591" y="2125852"/>
            <a:chExt cx="3916679" cy="3089275"/>
          </a:xfrm>
        </p:grpSpPr>
        <p:sp>
          <p:nvSpPr>
            <p:cNvPr id="10" name="object 10"/>
            <p:cNvSpPr/>
            <p:nvPr/>
          </p:nvSpPr>
          <p:spPr>
            <a:xfrm>
              <a:off x="5136641" y="3899154"/>
              <a:ext cx="2059305" cy="1297305"/>
            </a:xfrm>
            <a:custGeom>
              <a:avLst/>
              <a:gdLst/>
              <a:ahLst/>
              <a:cxnLst/>
              <a:rect l="l" t="t" r="r" b="b"/>
              <a:pathLst>
                <a:path w="2059304" h="1297304">
                  <a:moveTo>
                    <a:pt x="0" y="1296924"/>
                  </a:moveTo>
                  <a:lnTo>
                    <a:pt x="2058923" y="1296924"/>
                  </a:lnTo>
                  <a:lnTo>
                    <a:pt x="2058923" y="0"/>
                  </a:lnTo>
                  <a:lnTo>
                    <a:pt x="0" y="0"/>
                  </a:lnTo>
                  <a:lnTo>
                    <a:pt x="0" y="12969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4733" y="2125852"/>
              <a:ext cx="629920" cy="286385"/>
            </a:xfrm>
            <a:custGeom>
              <a:avLst/>
              <a:gdLst/>
              <a:ahLst/>
              <a:cxnLst/>
              <a:rect l="l" t="t" r="r" b="b"/>
              <a:pathLst>
                <a:path w="629920" h="286385">
                  <a:moveTo>
                    <a:pt x="229362" y="8636"/>
                  </a:moveTo>
                  <a:lnTo>
                    <a:pt x="226314" y="0"/>
                  </a:lnTo>
                  <a:lnTo>
                    <a:pt x="210972" y="5537"/>
                  </a:lnTo>
                  <a:lnTo>
                    <a:pt x="197523" y="13550"/>
                  </a:lnTo>
                  <a:lnTo>
                    <a:pt x="168605" y="52095"/>
                  </a:lnTo>
                  <a:lnTo>
                    <a:pt x="158750" y="105918"/>
                  </a:lnTo>
                  <a:lnTo>
                    <a:pt x="159842" y="125374"/>
                  </a:lnTo>
                  <a:lnTo>
                    <a:pt x="176149" y="174752"/>
                  </a:lnTo>
                  <a:lnTo>
                    <a:pt x="210896" y="206184"/>
                  </a:lnTo>
                  <a:lnTo>
                    <a:pt x="226314" y="211709"/>
                  </a:lnTo>
                  <a:lnTo>
                    <a:pt x="228981" y="203200"/>
                  </a:lnTo>
                  <a:lnTo>
                    <a:pt x="216928" y="197802"/>
                  </a:lnTo>
                  <a:lnTo>
                    <a:pt x="206514" y="190334"/>
                  </a:lnTo>
                  <a:lnTo>
                    <a:pt x="185115" y="155638"/>
                  </a:lnTo>
                  <a:lnTo>
                    <a:pt x="178054" y="104775"/>
                  </a:lnTo>
                  <a:lnTo>
                    <a:pt x="178828" y="86728"/>
                  </a:lnTo>
                  <a:lnTo>
                    <a:pt x="190627" y="42164"/>
                  </a:lnTo>
                  <a:lnTo>
                    <a:pt x="217144" y="13957"/>
                  </a:lnTo>
                  <a:lnTo>
                    <a:pt x="229362" y="8636"/>
                  </a:lnTo>
                  <a:close/>
                </a:path>
                <a:path w="629920" h="286385">
                  <a:moveTo>
                    <a:pt x="609727" y="105918"/>
                  </a:moveTo>
                  <a:lnTo>
                    <a:pt x="599859" y="52095"/>
                  </a:lnTo>
                  <a:lnTo>
                    <a:pt x="570992" y="13550"/>
                  </a:lnTo>
                  <a:lnTo>
                    <a:pt x="542163" y="0"/>
                  </a:lnTo>
                  <a:lnTo>
                    <a:pt x="539242" y="8636"/>
                  </a:lnTo>
                  <a:lnTo>
                    <a:pt x="551446" y="13957"/>
                  </a:lnTo>
                  <a:lnTo>
                    <a:pt x="561987" y="21310"/>
                  </a:lnTo>
                  <a:lnTo>
                    <a:pt x="583399" y="55435"/>
                  </a:lnTo>
                  <a:lnTo>
                    <a:pt x="590423" y="104775"/>
                  </a:lnTo>
                  <a:lnTo>
                    <a:pt x="589635" y="123444"/>
                  </a:lnTo>
                  <a:lnTo>
                    <a:pt x="577850" y="169164"/>
                  </a:lnTo>
                  <a:lnTo>
                    <a:pt x="551586" y="197802"/>
                  </a:lnTo>
                  <a:lnTo>
                    <a:pt x="539496" y="203200"/>
                  </a:lnTo>
                  <a:lnTo>
                    <a:pt x="542163" y="211709"/>
                  </a:lnTo>
                  <a:lnTo>
                    <a:pt x="582676" y="187706"/>
                  </a:lnTo>
                  <a:lnTo>
                    <a:pt x="605358" y="143344"/>
                  </a:lnTo>
                  <a:lnTo>
                    <a:pt x="608622" y="125374"/>
                  </a:lnTo>
                  <a:lnTo>
                    <a:pt x="609727" y="105918"/>
                  </a:lnTo>
                  <a:close/>
                </a:path>
                <a:path w="629920" h="286385">
                  <a:moveTo>
                    <a:pt x="629399" y="271018"/>
                  </a:moveTo>
                  <a:lnTo>
                    <a:pt x="0" y="271018"/>
                  </a:lnTo>
                  <a:lnTo>
                    <a:pt x="0" y="286258"/>
                  </a:lnTo>
                  <a:lnTo>
                    <a:pt x="629399" y="286258"/>
                  </a:lnTo>
                  <a:lnTo>
                    <a:pt x="629399" y="2710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9031096" y="1391285"/>
            <a:ext cx="449580" cy="212090"/>
          </a:xfrm>
          <a:custGeom>
            <a:avLst/>
            <a:gdLst/>
            <a:ahLst/>
            <a:cxnLst/>
            <a:rect l="l" t="t" r="r" b="b"/>
            <a:pathLst>
              <a:path w="449579" h="212090">
                <a:moveTo>
                  <a:pt x="381888" y="0"/>
                </a:moveTo>
                <a:lnTo>
                  <a:pt x="378968" y="8509"/>
                </a:lnTo>
                <a:lnTo>
                  <a:pt x="391181" y="13892"/>
                </a:lnTo>
                <a:lnTo>
                  <a:pt x="401716" y="21288"/>
                </a:lnTo>
                <a:lnTo>
                  <a:pt x="423130" y="55429"/>
                </a:lnTo>
                <a:lnTo>
                  <a:pt x="430149" y="104775"/>
                </a:lnTo>
                <a:lnTo>
                  <a:pt x="429363" y="123444"/>
                </a:lnTo>
                <a:lnTo>
                  <a:pt x="417575" y="169163"/>
                </a:lnTo>
                <a:lnTo>
                  <a:pt x="391322" y="197738"/>
                </a:lnTo>
                <a:lnTo>
                  <a:pt x="379222" y="203073"/>
                </a:lnTo>
                <a:lnTo>
                  <a:pt x="381888" y="211709"/>
                </a:lnTo>
                <a:lnTo>
                  <a:pt x="422411" y="187705"/>
                </a:lnTo>
                <a:lnTo>
                  <a:pt x="445087" y="143335"/>
                </a:lnTo>
                <a:lnTo>
                  <a:pt x="449452" y="105917"/>
                </a:lnTo>
                <a:lnTo>
                  <a:pt x="448359" y="86483"/>
                </a:lnTo>
                <a:lnTo>
                  <a:pt x="432053" y="37084"/>
                </a:lnTo>
                <a:lnTo>
                  <a:pt x="397246" y="5526"/>
                </a:lnTo>
                <a:lnTo>
                  <a:pt x="381888" y="0"/>
                </a:lnTo>
                <a:close/>
              </a:path>
              <a:path w="449579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860663" y="1320800"/>
            <a:ext cx="55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−𝑥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45067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52813" y="1494535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−1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77453" y="238175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97136" y="2547874"/>
            <a:ext cx="3454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385622"/>
                </a:solidFill>
                <a:latin typeface="Cambria Math"/>
                <a:cs typeface="Cambria Math"/>
              </a:rPr>
              <a:t>𝒙=𝟏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93048" y="2055063"/>
            <a:ext cx="1653539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80" dirty="0">
                <a:latin typeface="Cambria Math"/>
                <a:cs typeface="Cambria Math"/>
              </a:rPr>
              <a:t> </a:t>
            </a:r>
            <a:r>
              <a:rPr sz="1800" spc="-35" dirty="0">
                <a:latin typeface="Cambria Math"/>
                <a:cs typeface="Cambria Math"/>
              </a:rPr>
              <a:t>−𝑥</a:t>
            </a:r>
            <a:endParaRPr sz="1800" dirty="0">
              <a:latin typeface="Cambria Math"/>
              <a:cs typeface="Cambria Math"/>
            </a:endParaRPr>
          </a:p>
          <a:p>
            <a:pPr marL="641985">
              <a:lnSpc>
                <a:spcPts val="1764"/>
              </a:lnSpc>
              <a:tabLst>
                <a:tab pos="1108075" algn="l"/>
              </a:tabLst>
            </a:pP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−1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𝟏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8335" y="4675073"/>
            <a:ext cx="809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80C463-62E6-BF7D-C6C2-364B6DED13A2}"/>
              </a:ext>
            </a:extLst>
          </p:cNvPr>
          <p:cNvCxnSpPr>
            <a:cxnSpLocks/>
          </p:cNvCxnSpPr>
          <p:nvPr/>
        </p:nvCxnSpPr>
        <p:spPr>
          <a:xfrm>
            <a:off x="8305800" y="2362200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2242C08A-D374-3815-5443-604A55032B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72346" y="1662302"/>
            <a:ext cx="629920" cy="15240"/>
          </a:xfrm>
          <a:custGeom>
            <a:avLst/>
            <a:gdLst/>
            <a:ahLst/>
            <a:cxnLst/>
            <a:rect l="l" t="t" r="r" b="b"/>
            <a:pathLst>
              <a:path w="629920" h="15239">
                <a:moveTo>
                  <a:pt x="629411" y="0"/>
                </a:moveTo>
                <a:lnTo>
                  <a:pt x="0" y="0"/>
                </a:lnTo>
                <a:lnTo>
                  <a:pt x="0" y="15239"/>
                </a:lnTo>
                <a:lnTo>
                  <a:pt x="629411" y="15239"/>
                </a:lnTo>
                <a:lnTo>
                  <a:pt x="629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31096" y="1391285"/>
            <a:ext cx="449580" cy="212090"/>
          </a:xfrm>
          <a:custGeom>
            <a:avLst/>
            <a:gdLst/>
            <a:ahLst/>
            <a:cxnLst/>
            <a:rect l="l" t="t" r="r" b="b"/>
            <a:pathLst>
              <a:path w="449579" h="212090">
                <a:moveTo>
                  <a:pt x="381888" y="0"/>
                </a:moveTo>
                <a:lnTo>
                  <a:pt x="378968" y="8509"/>
                </a:lnTo>
                <a:lnTo>
                  <a:pt x="391181" y="13892"/>
                </a:lnTo>
                <a:lnTo>
                  <a:pt x="401716" y="21288"/>
                </a:lnTo>
                <a:lnTo>
                  <a:pt x="423130" y="55429"/>
                </a:lnTo>
                <a:lnTo>
                  <a:pt x="430149" y="104775"/>
                </a:lnTo>
                <a:lnTo>
                  <a:pt x="429363" y="123444"/>
                </a:lnTo>
                <a:lnTo>
                  <a:pt x="417575" y="169163"/>
                </a:lnTo>
                <a:lnTo>
                  <a:pt x="391322" y="197738"/>
                </a:lnTo>
                <a:lnTo>
                  <a:pt x="379222" y="203073"/>
                </a:lnTo>
                <a:lnTo>
                  <a:pt x="381888" y="211709"/>
                </a:lnTo>
                <a:lnTo>
                  <a:pt x="422411" y="187705"/>
                </a:lnTo>
                <a:lnTo>
                  <a:pt x="445087" y="143335"/>
                </a:lnTo>
                <a:lnTo>
                  <a:pt x="449452" y="105917"/>
                </a:lnTo>
                <a:lnTo>
                  <a:pt x="448359" y="86483"/>
                </a:lnTo>
                <a:lnTo>
                  <a:pt x="432053" y="37084"/>
                </a:lnTo>
                <a:lnTo>
                  <a:pt x="397246" y="5526"/>
                </a:lnTo>
                <a:lnTo>
                  <a:pt x="381888" y="0"/>
                </a:lnTo>
                <a:close/>
              </a:path>
              <a:path w="449579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60663" y="1320800"/>
            <a:ext cx="55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−𝑥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45067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52813" y="1494535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−1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04733" y="2125852"/>
            <a:ext cx="629920" cy="286385"/>
          </a:xfrm>
          <a:custGeom>
            <a:avLst/>
            <a:gdLst/>
            <a:ahLst/>
            <a:cxnLst/>
            <a:rect l="l" t="t" r="r" b="b"/>
            <a:pathLst>
              <a:path w="629920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05" y="52095"/>
                </a:lnTo>
                <a:lnTo>
                  <a:pt x="158750" y="105918"/>
                </a:lnTo>
                <a:lnTo>
                  <a:pt x="159842" y="125374"/>
                </a:lnTo>
                <a:lnTo>
                  <a:pt x="176149" y="174752"/>
                </a:lnTo>
                <a:lnTo>
                  <a:pt x="210896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15" y="155638"/>
                </a:lnTo>
                <a:lnTo>
                  <a:pt x="178054" y="104775"/>
                </a:lnTo>
                <a:lnTo>
                  <a:pt x="178828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629920" h="286385">
                <a:moveTo>
                  <a:pt x="609727" y="105918"/>
                </a:moveTo>
                <a:lnTo>
                  <a:pt x="599859" y="52095"/>
                </a:lnTo>
                <a:lnTo>
                  <a:pt x="570992" y="13550"/>
                </a:lnTo>
                <a:lnTo>
                  <a:pt x="542163" y="0"/>
                </a:lnTo>
                <a:lnTo>
                  <a:pt x="539242" y="8636"/>
                </a:lnTo>
                <a:lnTo>
                  <a:pt x="551446" y="13957"/>
                </a:lnTo>
                <a:lnTo>
                  <a:pt x="561987" y="21310"/>
                </a:lnTo>
                <a:lnTo>
                  <a:pt x="583399" y="55435"/>
                </a:lnTo>
                <a:lnTo>
                  <a:pt x="590423" y="104775"/>
                </a:lnTo>
                <a:lnTo>
                  <a:pt x="589635" y="123444"/>
                </a:lnTo>
                <a:lnTo>
                  <a:pt x="577850" y="169164"/>
                </a:lnTo>
                <a:lnTo>
                  <a:pt x="551586" y="197802"/>
                </a:lnTo>
                <a:lnTo>
                  <a:pt x="539496" y="203200"/>
                </a:lnTo>
                <a:lnTo>
                  <a:pt x="542163" y="211709"/>
                </a:lnTo>
                <a:lnTo>
                  <a:pt x="582676" y="187706"/>
                </a:lnTo>
                <a:lnTo>
                  <a:pt x="605358" y="143344"/>
                </a:lnTo>
                <a:lnTo>
                  <a:pt x="608622" y="125374"/>
                </a:lnTo>
                <a:lnTo>
                  <a:pt x="609727" y="105918"/>
                </a:lnTo>
                <a:close/>
              </a:path>
              <a:path w="629920" h="286385">
                <a:moveTo>
                  <a:pt x="629399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629399" y="286258"/>
                </a:lnTo>
                <a:lnTo>
                  <a:pt x="629399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97136" y="2547874"/>
            <a:ext cx="3454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385622"/>
                </a:solidFill>
                <a:latin typeface="Cambria Math"/>
                <a:cs typeface="Cambria Math"/>
              </a:rPr>
              <a:t>𝒙=𝟏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93048" y="2055063"/>
            <a:ext cx="1653539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80" dirty="0">
                <a:latin typeface="Cambria Math"/>
                <a:cs typeface="Cambria Math"/>
              </a:rPr>
              <a:t> </a:t>
            </a:r>
            <a:r>
              <a:rPr sz="1800" spc="-35" dirty="0">
                <a:latin typeface="Cambria Math"/>
                <a:cs typeface="Cambria Math"/>
              </a:rPr>
              <a:t>−𝑥</a:t>
            </a:r>
            <a:endParaRPr sz="1800" dirty="0">
              <a:latin typeface="Cambria Math"/>
              <a:cs typeface="Cambria Math"/>
            </a:endParaRPr>
          </a:p>
          <a:p>
            <a:pPr marL="641985">
              <a:lnSpc>
                <a:spcPts val="1764"/>
              </a:lnSpc>
              <a:tabLst>
                <a:tab pos="1108075" algn="l"/>
              </a:tabLst>
            </a:pP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−1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80250" y="2963671"/>
            <a:ext cx="10458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𝛾</a:t>
            </a:r>
            <a:r>
              <a:rPr sz="1950" baseline="-14957" dirty="0">
                <a:latin typeface="Cambria Math"/>
                <a:cs typeface="Cambria Math"/>
              </a:rPr>
              <a:t>4</a:t>
            </a:r>
            <a:r>
              <a:rPr sz="1950" spc="36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75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𝟑</a:t>
            </a:r>
            <a:r>
              <a:rPr sz="1950" spc="247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37017" y="2860039"/>
            <a:ext cx="629920" cy="286385"/>
          </a:xfrm>
          <a:custGeom>
            <a:avLst/>
            <a:gdLst/>
            <a:ahLst/>
            <a:cxnLst/>
            <a:rect l="l" t="t" r="r" b="b"/>
            <a:pathLst>
              <a:path w="629920" h="286385">
                <a:moveTo>
                  <a:pt x="229362" y="8636"/>
                </a:moveTo>
                <a:lnTo>
                  <a:pt x="226314" y="0"/>
                </a:lnTo>
                <a:lnTo>
                  <a:pt x="210972" y="5600"/>
                </a:lnTo>
                <a:lnTo>
                  <a:pt x="197523" y="13652"/>
                </a:lnTo>
                <a:lnTo>
                  <a:pt x="168617" y="52171"/>
                </a:lnTo>
                <a:lnTo>
                  <a:pt x="158877" y="106045"/>
                </a:lnTo>
                <a:lnTo>
                  <a:pt x="159943" y="125488"/>
                </a:lnTo>
                <a:lnTo>
                  <a:pt x="176276" y="174752"/>
                </a:lnTo>
                <a:lnTo>
                  <a:pt x="210947" y="206298"/>
                </a:lnTo>
                <a:lnTo>
                  <a:pt x="226314" y="211836"/>
                </a:lnTo>
                <a:lnTo>
                  <a:pt x="228981" y="203200"/>
                </a:lnTo>
                <a:lnTo>
                  <a:pt x="216928" y="197866"/>
                </a:lnTo>
                <a:lnTo>
                  <a:pt x="206514" y="190436"/>
                </a:lnTo>
                <a:lnTo>
                  <a:pt x="185191" y="155765"/>
                </a:lnTo>
                <a:lnTo>
                  <a:pt x="178181" y="104902"/>
                </a:lnTo>
                <a:lnTo>
                  <a:pt x="178955" y="86842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629920" h="286385">
                <a:moveTo>
                  <a:pt x="609727" y="106045"/>
                </a:moveTo>
                <a:lnTo>
                  <a:pt x="599909" y="52171"/>
                </a:lnTo>
                <a:lnTo>
                  <a:pt x="571055" y="13665"/>
                </a:lnTo>
                <a:lnTo>
                  <a:pt x="542163" y="0"/>
                </a:lnTo>
                <a:lnTo>
                  <a:pt x="539242" y="8636"/>
                </a:lnTo>
                <a:lnTo>
                  <a:pt x="551446" y="13957"/>
                </a:lnTo>
                <a:lnTo>
                  <a:pt x="561987" y="21310"/>
                </a:lnTo>
                <a:lnTo>
                  <a:pt x="583399" y="55460"/>
                </a:lnTo>
                <a:lnTo>
                  <a:pt x="590423" y="104902"/>
                </a:lnTo>
                <a:lnTo>
                  <a:pt x="589635" y="123571"/>
                </a:lnTo>
                <a:lnTo>
                  <a:pt x="577850" y="169291"/>
                </a:lnTo>
                <a:lnTo>
                  <a:pt x="551586" y="197866"/>
                </a:lnTo>
                <a:lnTo>
                  <a:pt x="539496" y="203200"/>
                </a:lnTo>
                <a:lnTo>
                  <a:pt x="542163" y="211836"/>
                </a:lnTo>
                <a:lnTo>
                  <a:pt x="582676" y="187731"/>
                </a:lnTo>
                <a:lnTo>
                  <a:pt x="605358" y="143408"/>
                </a:lnTo>
                <a:lnTo>
                  <a:pt x="608622" y="125488"/>
                </a:lnTo>
                <a:lnTo>
                  <a:pt x="609727" y="106045"/>
                </a:lnTo>
                <a:close/>
              </a:path>
              <a:path w="629920" h="286385">
                <a:moveTo>
                  <a:pt x="629412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629412" y="286258"/>
                </a:lnTo>
                <a:lnTo>
                  <a:pt x="629412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25459" y="2247900"/>
            <a:ext cx="732155" cy="84201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464184">
              <a:lnSpc>
                <a:spcPct val="100000"/>
              </a:lnSpc>
              <a:spcBef>
                <a:spcPts val="115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4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−𝑥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09864" y="311607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31071" y="3282188"/>
            <a:ext cx="3403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385622"/>
                </a:solidFill>
                <a:latin typeface="Cambria Math"/>
                <a:cs typeface="Cambria Math"/>
              </a:rPr>
              <a:t>𝒙=1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527030" y="3033776"/>
            <a:ext cx="448309" cy="212090"/>
          </a:xfrm>
          <a:custGeom>
            <a:avLst/>
            <a:gdLst/>
            <a:ahLst/>
            <a:cxnLst/>
            <a:rect l="l" t="t" r="r" b="b"/>
            <a:pathLst>
              <a:path w="448309" h="212089">
                <a:moveTo>
                  <a:pt x="380238" y="0"/>
                </a:moveTo>
                <a:lnTo>
                  <a:pt x="377317" y="8636"/>
                </a:lnTo>
                <a:lnTo>
                  <a:pt x="389530" y="13946"/>
                </a:lnTo>
                <a:lnTo>
                  <a:pt x="400065" y="21304"/>
                </a:lnTo>
                <a:lnTo>
                  <a:pt x="421479" y="55449"/>
                </a:lnTo>
                <a:lnTo>
                  <a:pt x="428498" y="104901"/>
                </a:lnTo>
                <a:lnTo>
                  <a:pt x="427712" y="123571"/>
                </a:lnTo>
                <a:lnTo>
                  <a:pt x="415925" y="169290"/>
                </a:lnTo>
                <a:lnTo>
                  <a:pt x="389671" y="197865"/>
                </a:lnTo>
                <a:lnTo>
                  <a:pt x="377571" y="203200"/>
                </a:lnTo>
                <a:lnTo>
                  <a:pt x="380238" y="211836"/>
                </a:lnTo>
                <a:lnTo>
                  <a:pt x="420760" y="187725"/>
                </a:lnTo>
                <a:lnTo>
                  <a:pt x="443436" y="143398"/>
                </a:lnTo>
                <a:lnTo>
                  <a:pt x="447801" y="106045"/>
                </a:lnTo>
                <a:lnTo>
                  <a:pt x="446708" y="86592"/>
                </a:lnTo>
                <a:lnTo>
                  <a:pt x="430402" y="37211"/>
                </a:lnTo>
                <a:lnTo>
                  <a:pt x="395648" y="5599"/>
                </a:lnTo>
                <a:lnTo>
                  <a:pt x="380238" y="0"/>
                </a:lnTo>
                <a:close/>
              </a:path>
              <a:path w="448309" h="212089">
                <a:moveTo>
                  <a:pt x="67437" y="0"/>
                </a:moveTo>
                <a:lnTo>
                  <a:pt x="27092" y="24181"/>
                </a:lnTo>
                <a:lnTo>
                  <a:pt x="4318" y="68627"/>
                </a:lnTo>
                <a:lnTo>
                  <a:pt x="0" y="106045"/>
                </a:lnTo>
                <a:lnTo>
                  <a:pt x="1075" y="125477"/>
                </a:lnTo>
                <a:lnTo>
                  <a:pt x="17399" y="174751"/>
                </a:lnTo>
                <a:lnTo>
                  <a:pt x="52081" y="206291"/>
                </a:lnTo>
                <a:lnTo>
                  <a:pt x="67437" y="211836"/>
                </a:lnTo>
                <a:lnTo>
                  <a:pt x="70103" y="203200"/>
                </a:lnTo>
                <a:lnTo>
                  <a:pt x="58056" y="197865"/>
                </a:lnTo>
                <a:lnTo>
                  <a:pt x="47640" y="190436"/>
                </a:lnTo>
                <a:lnTo>
                  <a:pt x="26322" y="155765"/>
                </a:lnTo>
                <a:lnTo>
                  <a:pt x="19303" y="104901"/>
                </a:lnTo>
                <a:lnTo>
                  <a:pt x="20087" y="86830"/>
                </a:lnTo>
                <a:lnTo>
                  <a:pt x="31750" y="42163"/>
                </a:lnTo>
                <a:lnTo>
                  <a:pt x="58271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729471" y="2963671"/>
            <a:ext cx="3238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01015" algn="l"/>
                <a:tab pos="1872614" algn="l"/>
                <a:tab pos="2329815" algn="l"/>
              </a:tabLst>
            </a:pP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spc="-10" dirty="0">
                <a:solidFill>
                  <a:srgbClr val="7E5F00"/>
                </a:solidFill>
                <a:latin typeface="Cambria Math"/>
                <a:cs typeface="Cambria Math"/>
              </a:rPr>
              <a:t>−𝟎.</a:t>
            </a:r>
            <a:r>
              <a:rPr sz="1800" spc="-9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300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×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25" dirty="0">
                <a:latin typeface="Cambria Math"/>
                <a:cs typeface="Cambria Math"/>
              </a:rPr>
              <a:t>−1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𝟏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28335" y="3004565"/>
            <a:ext cx="163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chain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rule: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7372" y="4210888"/>
            <a:ext cx="67183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141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98335" y="4675073"/>
            <a:ext cx="809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7E5F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36641" y="3899153"/>
            <a:ext cx="2059305" cy="1297305"/>
          </a:xfrm>
          <a:custGeom>
            <a:avLst/>
            <a:gdLst/>
            <a:ahLst/>
            <a:cxnLst/>
            <a:rect l="l" t="t" r="r" b="b"/>
            <a:pathLst>
              <a:path w="2059304" h="1297304">
                <a:moveTo>
                  <a:pt x="0" y="1296924"/>
                </a:moveTo>
                <a:lnTo>
                  <a:pt x="2058923" y="1296924"/>
                </a:lnTo>
                <a:lnTo>
                  <a:pt x="2058923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0A6293-881B-9047-A467-DE32C0AA7656}"/>
              </a:ext>
            </a:extLst>
          </p:cNvPr>
          <p:cNvCxnSpPr>
            <a:cxnSpLocks/>
          </p:cNvCxnSpPr>
          <p:nvPr/>
        </p:nvCxnSpPr>
        <p:spPr>
          <a:xfrm>
            <a:off x="8831706" y="1644395"/>
            <a:ext cx="610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5597D3-784A-0548-55F7-500D4DD982B7}"/>
              </a:ext>
            </a:extLst>
          </p:cNvPr>
          <p:cNvCxnSpPr>
            <a:cxnSpLocks/>
          </p:cNvCxnSpPr>
          <p:nvPr/>
        </p:nvCxnSpPr>
        <p:spPr>
          <a:xfrm>
            <a:off x="8393048" y="2362200"/>
            <a:ext cx="598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6AE4B4-3189-0BC8-8E34-CB707D2C9D48}"/>
              </a:ext>
            </a:extLst>
          </p:cNvPr>
          <p:cNvCxnSpPr>
            <a:cxnSpLocks/>
          </p:cNvCxnSpPr>
          <p:nvPr/>
        </p:nvCxnSpPr>
        <p:spPr>
          <a:xfrm>
            <a:off x="8137017" y="3142389"/>
            <a:ext cx="549783" cy="4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D8C6809-CD7E-B5F6-68BF-62AF83115E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7372" y="4210888"/>
            <a:ext cx="67183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00"/>
              </a:spcBef>
            </a:pPr>
            <a:r>
              <a:rPr sz="1800" b="1" strike="sngStrike" spc="-25" dirty="0">
                <a:solidFill>
                  <a:srgbClr val="385622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141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0253" y="3706495"/>
            <a:ext cx="1924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These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values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can </a:t>
            </a:r>
            <a:r>
              <a:rPr sz="1800" dirty="0">
                <a:latin typeface="Century Gothic"/>
                <a:cs typeface="Century Gothic"/>
              </a:rPr>
              <a:t>be </a:t>
            </a:r>
            <a:r>
              <a:rPr sz="1800" spc="-10" dirty="0">
                <a:latin typeface="Century Gothic"/>
                <a:cs typeface="Century Gothic"/>
              </a:rPr>
              <a:t>discarded.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2088" y="1686179"/>
            <a:ext cx="14763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</a:t>
            </a:r>
            <a:r>
              <a:rPr sz="1800" b="1" spc="-20" dirty="0">
                <a:solidFill>
                  <a:srgbClr val="0D0D0D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35673" y="4856352"/>
            <a:ext cx="742315" cy="13970"/>
          </a:xfrm>
          <a:custGeom>
            <a:avLst/>
            <a:gdLst/>
            <a:ahLst/>
            <a:cxnLst/>
            <a:rect l="l" t="t" r="r" b="b"/>
            <a:pathLst>
              <a:path w="742315" h="13970">
                <a:moveTo>
                  <a:pt x="742188" y="3048"/>
                </a:moveTo>
                <a:lnTo>
                  <a:pt x="742188" y="3048"/>
                </a:lnTo>
                <a:lnTo>
                  <a:pt x="137160" y="3048"/>
                </a:lnTo>
                <a:lnTo>
                  <a:pt x="137160" y="0"/>
                </a:lnTo>
                <a:lnTo>
                  <a:pt x="0" y="0"/>
                </a:lnTo>
                <a:lnTo>
                  <a:pt x="0" y="10668"/>
                </a:lnTo>
                <a:lnTo>
                  <a:pt x="137160" y="10668"/>
                </a:lnTo>
                <a:lnTo>
                  <a:pt x="137160" y="13716"/>
                </a:lnTo>
                <a:lnTo>
                  <a:pt x="742188" y="13716"/>
                </a:lnTo>
                <a:lnTo>
                  <a:pt x="742188" y="3048"/>
                </a:lnTo>
                <a:close/>
              </a:path>
            </a:pathLst>
          </a:custGeom>
          <a:solidFill>
            <a:srgbClr val="7E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98335" y="4675073"/>
            <a:ext cx="809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7E5F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2B840265-0B92-448D-2961-99AC19C794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8072" y="4772405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41867" y="1662302"/>
            <a:ext cx="859790" cy="15240"/>
          </a:xfrm>
          <a:custGeom>
            <a:avLst/>
            <a:gdLst/>
            <a:ahLst/>
            <a:cxnLst/>
            <a:rect l="l" t="t" r="r" b="b"/>
            <a:pathLst>
              <a:path w="859790" h="15239">
                <a:moveTo>
                  <a:pt x="859535" y="0"/>
                </a:moveTo>
                <a:lnTo>
                  <a:pt x="0" y="0"/>
                </a:lnTo>
                <a:lnTo>
                  <a:pt x="0" y="15239"/>
                </a:lnTo>
                <a:lnTo>
                  <a:pt x="859535" y="15239"/>
                </a:lnTo>
                <a:lnTo>
                  <a:pt x="85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00617" y="1391285"/>
            <a:ext cx="681355" cy="212090"/>
          </a:xfrm>
          <a:custGeom>
            <a:avLst/>
            <a:gdLst/>
            <a:ahLst/>
            <a:cxnLst/>
            <a:rect l="l" t="t" r="r" b="b"/>
            <a:pathLst>
              <a:path w="681354" h="212090">
                <a:moveTo>
                  <a:pt x="613536" y="0"/>
                </a:moveTo>
                <a:lnTo>
                  <a:pt x="610615" y="8509"/>
                </a:lnTo>
                <a:lnTo>
                  <a:pt x="622829" y="13892"/>
                </a:lnTo>
                <a:lnTo>
                  <a:pt x="633364" y="21288"/>
                </a:lnTo>
                <a:lnTo>
                  <a:pt x="654778" y="55429"/>
                </a:lnTo>
                <a:lnTo>
                  <a:pt x="661797" y="104775"/>
                </a:lnTo>
                <a:lnTo>
                  <a:pt x="661011" y="123444"/>
                </a:lnTo>
                <a:lnTo>
                  <a:pt x="649224" y="169163"/>
                </a:lnTo>
                <a:lnTo>
                  <a:pt x="622970" y="197738"/>
                </a:lnTo>
                <a:lnTo>
                  <a:pt x="610869" y="203073"/>
                </a:lnTo>
                <a:lnTo>
                  <a:pt x="613536" y="211709"/>
                </a:lnTo>
                <a:lnTo>
                  <a:pt x="654059" y="187705"/>
                </a:lnTo>
                <a:lnTo>
                  <a:pt x="676735" y="143335"/>
                </a:lnTo>
                <a:lnTo>
                  <a:pt x="681101" y="105917"/>
                </a:lnTo>
                <a:lnTo>
                  <a:pt x="680007" y="86483"/>
                </a:lnTo>
                <a:lnTo>
                  <a:pt x="663701" y="37084"/>
                </a:lnTo>
                <a:lnTo>
                  <a:pt x="628894" y="5526"/>
                </a:lnTo>
                <a:lnTo>
                  <a:pt x="613536" y="0"/>
                </a:lnTo>
                <a:close/>
              </a:path>
              <a:path w="681354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30182" y="1320800"/>
            <a:ext cx="786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28886" y="1646935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53981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606822"/>
              </p:ext>
            </p:extLst>
          </p:nvPr>
        </p:nvGraphicFramePr>
        <p:xfrm>
          <a:off x="1793748" y="2538983"/>
          <a:ext cx="4124959" cy="2879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315595" algn="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1.0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40029" marR="3175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4.0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635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C00000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R="315595" algn="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1800" b="1" spc="-25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3.0</a:t>
                      </a:r>
                      <a:endParaRPr sz="18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0" marR="0" marT="958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2135"/>
                        </a:lnSpc>
                        <a:spcBef>
                          <a:spcPts val="1830"/>
                        </a:spcBef>
                      </a:pP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6.0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23241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R="31559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b="1" spc="-10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2.0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635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25">
                <a:tc gridSpan="3">
                  <a:txBody>
                    <a:bodyPr/>
                    <a:lstStyle/>
                    <a:p>
                      <a:pPr marL="681355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3622040" algn="l"/>
                        </a:tabLst>
                      </a:pPr>
                      <a:r>
                        <a:rPr sz="2700" b="1" baseline="-26234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2700" b="1" spc="-37" baseline="-26234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3.0</a:t>
                      </a:r>
                      <a:r>
                        <a:rPr sz="2700" b="1" baseline="-26234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110" dirty="0">
                          <a:solidFill>
                            <a:schemeClr val="tx1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Cambria Math"/>
                          <a:cs typeface="Cambria Math"/>
                        </a:rPr>
                        <a:t>𝟐𝜸</a:t>
                      </a:r>
                      <a:endParaRPr sz="1800" dirty="0">
                        <a:solidFill>
                          <a:schemeClr val="tx1"/>
                        </a:solidFill>
                        <a:latin typeface="Cambria Math"/>
                        <a:cs typeface="Cambria Math"/>
                      </a:endParaRPr>
                    </a:p>
                  </a:txBody>
                  <a:tcPr marL="0" marR="0" marT="3556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C00000"/>
                      </a:solidFill>
                      <a:prstDash val="soli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EA56B0E9-17C7-E5A3-A21B-087EC3B90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763" y="1827213"/>
          <a:ext cx="8264525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763" y="1827213"/>
                        <a:ext cx="8264525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7372" y="4664202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41867" y="1662302"/>
            <a:ext cx="859790" cy="15240"/>
          </a:xfrm>
          <a:custGeom>
            <a:avLst/>
            <a:gdLst/>
            <a:ahLst/>
            <a:cxnLst/>
            <a:rect l="l" t="t" r="r" b="b"/>
            <a:pathLst>
              <a:path w="859790" h="15239">
                <a:moveTo>
                  <a:pt x="859535" y="0"/>
                </a:moveTo>
                <a:lnTo>
                  <a:pt x="0" y="0"/>
                </a:lnTo>
                <a:lnTo>
                  <a:pt x="0" y="15239"/>
                </a:lnTo>
                <a:lnTo>
                  <a:pt x="859535" y="15239"/>
                </a:lnTo>
                <a:lnTo>
                  <a:pt x="85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0617" y="1391285"/>
            <a:ext cx="681355" cy="212090"/>
          </a:xfrm>
          <a:custGeom>
            <a:avLst/>
            <a:gdLst/>
            <a:ahLst/>
            <a:cxnLst/>
            <a:rect l="l" t="t" r="r" b="b"/>
            <a:pathLst>
              <a:path w="681354" h="212090">
                <a:moveTo>
                  <a:pt x="613536" y="0"/>
                </a:moveTo>
                <a:lnTo>
                  <a:pt x="610615" y="8509"/>
                </a:lnTo>
                <a:lnTo>
                  <a:pt x="622829" y="13892"/>
                </a:lnTo>
                <a:lnTo>
                  <a:pt x="633364" y="21288"/>
                </a:lnTo>
                <a:lnTo>
                  <a:pt x="654778" y="55429"/>
                </a:lnTo>
                <a:lnTo>
                  <a:pt x="661797" y="104775"/>
                </a:lnTo>
                <a:lnTo>
                  <a:pt x="661011" y="123444"/>
                </a:lnTo>
                <a:lnTo>
                  <a:pt x="649224" y="169163"/>
                </a:lnTo>
                <a:lnTo>
                  <a:pt x="622970" y="197738"/>
                </a:lnTo>
                <a:lnTo>
                  <a:pt x="610869" y="203073"/>
                </a:lnTo>
                <a:lnTo>
                  <a:pt x="613536" y="211709"/>
                </a:lnTo>
                <a:lnTo>
                  <a:pt x="654059" y="187705"/>
                </a:lnTo>
                <a:lnTo>
                  <a:pt x="676735" y="143335"/>
                </a:lnTo>
                <a:lnTo>
                  <a:pt x="681101" y="105917"/>
                </a:lnTo>
                <a:lnTo>
                  <a:pt x="680007" y="86483"/>
                </a:lnTo>
                <a:lnTo>
                  <a:pt x="663701" y="37084"/>
                </a:lnTo>
                <a:lnTo>
                  <a:pt x="628894" y="5526"/>
                </a:lnTo>
                <a:lnTo>
                  <a:pt x="613536" y="0"/>
                </a:lnTo>
                <a:close/>
              </a:path>
              <a:path w="681354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30182" y="1320800"/>
            <a:ext cx="786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28886" y="1646935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53981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14817" y="2125852"/>
            <a:ext cx="859790" cy="286385"/>
          </a:xfrm>
          <a:custGeom>
            <a:avLst/>
            <a:gdLst/>
            <a:ahLst/>
            <a:cxnLst/>
            <a:rect l="l" t="t" r="r" b="b"/>
            <a:pathLst>
              <a:path w="859790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05" y="52095"/>
                </a:lnTo>
                <a:lnTo>
                  <a:pt x="158750" y="105918"/>
                </a:lnTo>
                <a:lnTo>
                  <a:pt x="159842" y="125374"/>
                </a:lnTo>
                <a:lnTo>
                  <a:pt x="176149" y="174752"/>
                </a:lnTo>
                <a:lnTo>
                  <a:pt x="210896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15" y="155638"/>
                </a:lnTo>
                <a:lnTo>
                  <a:pt x="178054" y="104775"/>
                </a:lnTo>
                <a:lnTo>
                  <a:pt x="178828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859790" h="286385">
                <a:moveTo>
                  <a:pt x="838327" y="105918"/>
                </a:moveTo>
                <a:lnTo>
                  <a:pt x="828459" y="52095"/>
                </a:lnTo>
                <a:lnTo>
                  <a:pt x="799592" y="13550"/>
                </a:lnTo>
                <a:lnTo>
                  <a:pt x="770763" y="0"/>
                </a:lnTo>
                <a:lnTo>
                  <a:pt x="767842" y="8636"/>
                </a:lnTo>
                <a:lnTo>
                  <a:pt x="780046" y="13957"/>
                </a:lnTo>
                <a:lnTo>
                  <a:pt x="790587" y="21310"/>
                </a:lnTo>
                <a:lnTo>
                  <a:pt x="811999" y="55435"/>
                </a:lnTo>
                <a:lnTo>
                  <a:pt x="819023" y="104775"/>
                </a:lnTo>
                <a:lnTo>
                  <a:pt x="818235" y="123444"/>
                </a:lnTo>
                <a:lnTo>
                  <a:pt x="806450" y="169164"/>
                </a:lnTo>
                <a:lnTo>
                  <a:pt x="780186" y="197802"/>
                </a:lnTo>
                <a:lnTo>
                  <a:pt x="768096" y="203200"/>
                </a:lnTo>
                <a:lnTo>
                  <a:pt x="770763" y="211709"/>
                </a:lnTo>
                <a:lnTo>
                  <a:pt x="811276" y="187706"/>
                </a:lnTo>
                <a:lnTo>
                  <a:pt x="833958" y="143344"/>
                </a:lnTo>
                <a:lnTo>
                  <a:pt x="837222" y="125374"/>
                </a:lnTo>
                <a:lnTo>
                  <a:pt x="838327" y="105918"/>
                </a:lnTo>
                <a:close/>
              </a:path>
              <a:path w="859790" h="286385">
                <a:moveTo>
                  <a:pt x="859536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59536" y="286258"/>
                </a:lnTo>
                <a:lnTo>
                  <a:pt x="859536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03132" y="2055063"/>
            <a:ext cx="960755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 dirty="0">
              <a:latin typeface="Cambria Math"/>
              <a:cs typeface="Cambria Math"/>
            </a:endParaRPr>
          </a:p>
          <a:p>
            <a:pPr marL="871855">
              <a:lnSpc>
                <a:spcPts val="1764"/>
              </a:lnSpc>
            </a:pP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01836" y="2381758"/>
            <a:ext cx="28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37344" y="2547874"/>
            <a:ext cx="46735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solidFill>
                  <a:srgbClr val="385622"/>
                </a:solidFill>
                <a:latin typeface="Cambria Math"/>
                <a:cs typeface="Cambria Math"/>
              </a:rPr>
              <a:t>𝒃=−3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49408" y="2228799"/>
            <a:ext cx="3892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2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𝐛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−𝟑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36598" y="4027170"/>
            <a:ext cx="4529455" cy="1584960"/>
          </a:xfrm>
          <a:custGeom>
            <a:avLst/>
            <a:gdLst/>
            <a:ahLst/>
            <a:cxnLst/>
            <a:rect l="l" t="t" r="r" b="b"/>
            <a:pathLst>
              <a:path w="4529455" h="1584960">
                <a:moveTo>
                  <a:pt x="0" y="616965"/>
                </a:moveTo>
                <a:lnTo>
                  <a:pt x="2466721" y="616965"/>
                </a:lnTo>
                <a:lnTo>
                  <a:pt x="3083305" y="0"/>
                </a:lnTo>
                <a:lnTo>
                  <a:pt x="3370453" y="0"/>
                </a:lnTo>
                <a:lnTo>
                  <a:pt x="4529328" y="0"/>
                </a:lnTo>
                <a:lnTo>
                  <a:pt x="4529328" y="116966"/>
                </a:lnTo>
                <a:lnTo>
                  <a:pt x="4529328" y="1584959"/>
                </a:lnTo>
                <a:lnTo>
                  <a:pt x="4348607" y="1584959"/>
                </a:lnTo>
                <a:lnTo>
                  <a:pt x="21208" y="1584959"/>
                </a:lnTo>
                <a:lnTo>
                  <a:pt x="21208" y="1478533"/>
                </a:lnTo>
                <a:lnTo>
                  <a:pt x="21208" y="627633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82088" y="4316933"/>
            <a:ext cx="441959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7E70EC-59A3-E361-B5E2-746DAFCC867E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9A5E9D8-DBF4-ABCA-2BE5-582222974922}"/>
              </a:ext>
            </a:extLst>
          </p:cNvPr>
          <p:cNvCxnSpPr/>
          <p:nvPr/>
        </p:nvCxnSpPr>
        <p:spPr>
          <a:xfrm>
            <a:off x="8314817" y="2362200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B652E1B7-0E93-F34A-2427-122C252AA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7372" y="4664202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41867" y="1662302"/>
            <a:ext cx="859790" cy="15240"/>
          </a:xfrm>
          <a:custGeom>
            <a:avLst/>
            <a:gdLst/>
            <a:ahLst/>
            <a:cxnLst/>
            <a:rect l="l" t="t" r="r" b="b"/>
            <a:pathLst>
              <a:path w="859790" h="15239">
                <a:moveTo>
                  <a:pt x="859535" y="0"/>
                </a:moveTo>
                <a:lnTo>
                  <a:pt x="0" y="0"/>
                </a:lnTo>
                <a:lnTo>
                  <a:pt x="0" y="15239"/>
                </a:lnTo>
                <a:lnTo>
                  <a:pt x="859535" y="15239"/>
                </a:lnTo>
                <a:lnTo>
                  <a:pt x="85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0617" y="1391285"/>
            <a:ext cx="681355" cy="212090"/>
          </a:xfrm>
          <a:custGeom>
            <a:avLst/>
            <a:gdLst/>
            <a:ahLst/>
            <a:cxnLst/>
            <a:rect l="l" t="t" r="r" b="b"/>
            <a:pathLst>
              <a:path w="681354" h="212090">
                <a:moveTo>
                  <a:pt x="613536" y="0"/>
                </a:moveTo>
                <a:lnTo>
                  <a:pt x="610615" y="8509"/>
                </a:lnTo>
                <a:lnTo>
                  <a:pt x="622829" y="13892"/>
                </a:lnTo>
                <a:lnTo>
                  <a:pt x="633364" y="21288"/>
                </a:lnTo>
                <a:lnTo>
                  <a:pt x="654778" y="55429"/>
                </a:lnTo>
                <a:lnTo>
                  <a:pt x="661797" y="104775"/>
                </a:lnTo>
                <a:lnTo>
                  <a:pt x="661011" y="123444"/>
                </a:lnTo>
                <a:lnTo>
                  <a:pt x="649224" y="169163"/>
                </a:lnTo>
                <a:lnTo>
                  <a:pt x="622970" y="197738"/>
                </a:lnTo>
                <a:lnTo>
                  <a:pt x="610869" y="203073"/>
                </a:lnTo>
                <a:lnTo>
                  <a:pt x="613536" y="211709"/>
                </a:lnTo>
                <a:lnTo>
                  <a:pt x="654059" y="187705"/>
                </a:lnTo>
                <a:lnTo>
                  <a:pt x="676735" y="143335"/>
                </a:lnTo>
                <a:lnTo>
                  <a:pt x="681101" y="105917"/>
                </a:lnTo>
                <a:lnTo>
                  <a:pt x="680007" y="86483"/>
                </a:lnTo>
                <a:lnTo>
                  <a:pt x="663701" y="37084"/>
                </a:lnTo>
                <a:lnTo>
                  <a:pt x="628894" y="5526"/>
                </a:lnTo>
                <a:lnTo>
                  <a:pt x="613536" y="0"/>
                </a:lnTo>
                <a:close/>
              </a:path>
              <a:path w="681354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30182" y="1320800"/>
            <a:ext cx="786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28886" y="1646935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53981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14817" y="2125852"/>
            <a:ext cx="859790" cy="286385"/>
          </a:xfrm>
          <a:custGeom>
            <a:avLst/>
            <a:gdLst/>
            <a:ahLst/>
            <a:cxnLst/>
            <a:rect l="l" t="t" r="r" b="b"/>
            <a:pathLst>
              <a:path w="859790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05" y="52095"/>
                </a:lnTo>
                <a:lnTo>
                  <a:pt x="158750" y="105918"/>
                </a:lnTo>
                <a:lnTo>
                  <a:pt x="159842" y="125374"/>
                </a:lnTo>
                <a:lnTo>
                  <a:pt x="176149" y="174752"/>
                </a:lnTo>
                <a:lnTo>
                  <a:pt x="210896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15" y="155638"/>
                </a:lnTo>
                <a:lnTo>
                  <a:pt x="178054" y="104775"/>
                </a:lnTo>
                <a:lnTo>
                  <a:pt x="178828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859790" h="286385">
                <a:moveTo>
                  <a:pt x="838327" y="105918"/>
                </a:moveTo>
                <a:lnTo>
                  <a:pt x="828459" y="52095"/>
                </a:lnTo>
                <a:lnTo>
                  <a:pt x="799592" y="13550"/>
                </a:lnTo>
                <a:lnTo>
                  <a:pt x="770763" y="0"/>
                </a:lnTo>
                <a:lnTo>
                  <a:pt x="767842" y="8636"/>
                </a:lnTo>
                <a:lnTo>
                  <a:pt x="780046" y="13957"/>
                </a:lnTo>
                <a:lnTo>
                  <a:pt x="790587" y="21310"/>
                </a:lnTo>
                <a:lnTo>
                  <a:pt x="811999" y="55435"/>
                </a:lnTo>
                <a:lnTo>
                  <a:pt x="819023" y="104775"/>
                </a:lnTo>
                <a:lnTo>
                  <a:pt x="818235" y="123444"/>
                </a:lnTo>
                <a:lnTo>
                  <a:pt x="806450" y="169164"/>
                </a:lnTo>
                <a:lnTo>
                  <a:pt x="780186" y="197802"/>
                </a:lnTo>
                <a:lnTo>
                  <a:pt x="768096" y="203200"/>
                </a:lnTo>
                <a:lnTo>
                  <a:pt x="770763" y="211709"/>
                </a:lnTo>
                <a:lnTo>
                  <a:pt x="811276" y="187706"/>
                </a:lnTo>
                <a:lnTo>
                  <a:pt x="833958" y="143344"/>
                </a:lnTo>
                <a:lnTo>
                  <a:pt x="837222" y="125374"/>
                </a:lnTo>
                <a:lnTo>
                  <a:pt x="838327" y="105918"/>
                </a:lnTo>
                <a:close/>
              </a:path>
              <a:path w="859790" h="286385">
                <a:moveTo>
                  <a:pt x="859536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59536" y="286258"/>
                </a:lnTo>
                <a:lnTo>
                  <a:pt x="859536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03132" y="2055063"/>
            <a:ext cx="960755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 dirty="0">
              <a:latin typeface="Cambria Math"/>
              <a:cs typeface="Cambria Math"/>
            </a:endParaRPr>
          </a:p>
          <a:p>
            <a:pPr marL="871855">
              <a:lnSpc>
                <a:spcPts val="1764"/>
              </a:lnSpc>
            </a:pP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37344" y="2547874"/>
            <a:ext cx="46735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solidFill>
                  <a:srgbClr val="385622"/>
                </a:solidFill>
                <a:latin typeface="Cambria Math"/>
                <a:cs typeface="Cambria Math"/>
              </a:rPr>
              <a:t>𝒃=−3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49408" y="2228799"/>
            <a:ext cx="3892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2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2545" y="2963671"/>
            <a:ext cx="105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𝛾</a:t>
            </a:r>
            <a:r>
              <a:rPr sz="1950" baseline="-14957" dirty="0">
                <a:latin typeface="Cambria Math"/>
                <a:cs typeface="Cambria Math"/>
              </a:rPr>
              <a:t>5</a:t>
            </a:r>
            <a:r>
              <a:rPr sz="1950" spc="419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𝟒</a:t>
            </a:r>
            <a:r>
              <a:rPr sz="1950" spc="277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29981" y="2860039"/>
            <a:ext cx="859790" cy="286385"/>
          </a:xfrm>
          <a:custGeom>
            <a:avLst/>
            <a:gdLst/>
            <a:ahLst/>
            <a:cxnLst/>
            <a:rect l="l" t="t" r="r" b="b"/>
            <a:pathLst>
              <a:path w="859790" h="286385">
                <a:moveTo>
                  <a:pt x="230886" y="8636"/>
                </a:moveTo>
                <a:lnTo>
                  <a:pt x="227838" y="0"/>
                </a:lnTo>
                <a:lnTo>
                  <a:pt x="212496" y="5600"/>
                </a:lnTo>
                <a:lnTo>
                  <a:pt x="199047" y="13652"/>
                </a:lnTo>
                <a:lnTo>
                  <a:pt x="170141" y="52171"/>
                </a:lnTo>
                <a:lnTo>
                  <a:pt x="160401" y="106045"/>
                </a:lnTo>
                <a:lnTo>
                  <a:pt x="161467" y="125488"/>
                </a:lnTo>
                <a:lnTo>
                  <a:pt x="177800" y="174752"/>
                </a:lnTo>
                <a:lnTo>
                  <a:pt x="212471" y="206298"/>
                </a:lnTo>
                <a:lnTo>
                  <a:pt x="227838" y="211836"/>
                </a:lnTo>
                <a:lnTo>
                  <a:pt x="230505" y="203200"/>
                </a:lnTo>
                <a:lnTo>
                  <a:pt x="218452" y="197866"/>
                </a:lnTo>
                <a:lnTo>
                  <a:pt x="208038" y="190436"/>
                </a:lnTo>
                <a:lnTo>
                  <a:pt x="186715" y="155765"/>
                </a:lnTo>
                <a:lnTo>
                  <a:pt x="179705" y="104902"/>
                </a:lnTo>
                <a:lnTo>
                  <a:pt x="180479" y="86842"/>
                </a:lnTo>
                <a:lnTo>
                  <a:pt x="192151" y="42164"/>
                </a:lnTo>
                <a:lnTo>
                  <a:pt x="218668" y="13957"/>
                </a:lnTo>
                <a:lnTo>
                  <a:pt x="230886" y="8636"/>
                </a:lnTo>
                <a:close/>
              </a:path>
              <a:path w="859790" h="286385">
                <a:moveTo>
                  <a:pt x="839851" y="106045"/>
                </a:moveTo>
                <a:lnTo>
                  <a:pt x="830033" y="52171"/>
                </a:lnTo>
                <a:lnTo>
                  <a:pt x="801179" y="13665"/>
                </a:lnTo>
                <a:lnTo>
                  <a:pt x="772287" y="0"/>
                </a:lnTo>
                <a:lnTo>
                  <a:pt x="769366" y="8636"/>
                </a:lnTo>
                <a:lnTo>
                  <a:pt x="781570" y="13957"/>
                </a:lnTo>
                <a:lnTo>
                  <a:pt x="792111" y="21310"/>
                </a:lnTo>
                <a:lnTo>
                  <a:pt x="813523" y="55460"/>
                </a:lnTo>
                <a:lnTo>
                  <a:pt x="820547" y="104902"/>
                </a:lnTo>
                <a:lnTo>
                  <a:pt x="819759" y="123571"/>
                </a:lnTo>
                <a:lnTo>
                  <a:pt x="807974" y="169291"/>
                </a:lnTo>
                <a:lnTo>
                  <a:pt x="781710" y="197866"/>
                </a:lnTo>
                <a:lnTo>
                  <a:pt x="769620" y="203200"/>
                </a:lnTo>
                <a:lnTo>
                  <a:pt x="772287" y="211836"/>
                </a:lnTo>
                <a:lnTo>
                  <a:pt x="812800" y="187731"/>
                </a:lnTo>
                <a:lnTo>
                  <a:pt x="835482" y="143408"/>
                </a:lnTo>
                <a:lnTo>
                  <a:pt x="838746" y="125488"/>
                </a:lnTo>
                <a:lnTo>
                  <a:pt x="839851" y="106045"/>
                </a:lnTo>
                <a:close/>
              </a:path>
              <a:path w="859790" h="286385">
                <a:moveTo>
                  <a:pt x="859536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59536" y="286258"/>
                </a:lnTo>
                <a:lnTo>
                  <a:pt x="859536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18423" y="2247900"/>
            <a:ext cx="786130" cy="84201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1150"/>
              </a:spcBef>
            </a:pPr>
            <a:r>
              <a:rPr sz="1800" spc="-25" dirty="0">
                <a:latin typeface="Cambria Math"/>
                <a:cs typeface="Cambria Math"/>
              </a:rPr>
              <a:t>𝑑𝑏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4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17128" y="3116071"/>
            <a:ext cx="28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79483" y="2903403"/>
            <a:ext cx="541655" cy="6057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endParaRPr sz="1800" dirty="0">
              <a:latin typeface="Cambria Math"/>
              <a:cs typeface="Cambria Math"/>
            </a:endParaRPr>
          </a:p>
          <a:p>
            <a:pPr marL="86995">
              <a:lnSpc>
                <a:spcPct val="100000"/>
              </a:lnSpc>
              <a:spcBef>
                <a:spcPts val="365"/>
              </a:spcBef>
            </a:pPr>
            <a:r>
              <a:rPr sz="1300" spc="-20" dirty="0">
                <a:solidFill>
                  <a:srgbClr val="385622"/>
                </a:solidFill>
                <a:latin typeface="Cambria Math"/>
                <a:cs typeface="Cambria Math"/>
              </a:rPr>
              <a:t>𝒃=−3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40823" y="2963671"/>
            <a:ext cx="220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284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4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𝐛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−𝟑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28335" y="3004565"/>
            <a:ext cx="163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chain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rule: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36598" y="4027170"/>
            <a:ext cx="4529455" cy="1584960"/>
          </a:xfrm>
          <a:custGeom>
            <a:avLst/>
            <a:gdLst/>
            <a:ahLst/>
            <a:cxnLst/>
            <a:rect l="l" t="t" r="r" b="b"/>
            <a:pathLst>
              <a:path w="4529455" h="1584960">
                <a:moveTo>
                  <a:pt x="0" y="616965"/>
                </a:moveTo>
                <a:lnTo>
                  <a:pt x="2466721" y="616965"/>
                </a:lnTo>
                <a:lnTo>
                  <a:pt x="3083305" y="0"/>
                </a:lnTo>
                <a:lnTo>
                  <a:pt x="3370453" y="0"/>
                </a:lnTo>
                <a:lnTo>
                  <a:pt x="4529328" y="0"/>
                </a:lnTo>
                <a:lnTo>
                  <a:pt x="4529328" y="116966"/>
                </a:lnTo>
                <a:lnTo>
                  <a:pt x="4529328" y="1584959"/>
                </a:lnTo>
                <a:lnTo>
                  <a:pt x="4348607" y="1584959"/>
                </a:lnTo>
                <a:lnTo>
                  <a:pt x="21208" y="1584959"/>
                </a:lnTo>
                <a:lnTo>
                  <a:pt x="21208" y="1478533"/>
                </a:lnTo>
                <a:lnTo>
                  <a:pt x="21208" y="627633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50592" y="4316933"/>
            <a:ext cx="671830" cy="107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 marL="43815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37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D7A5831-1D3F-FD95-6A09-8A6DFC7ED188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B8AA06-A8F9-807D-A31F-1CBD52E6741B}"/>
              </a:ext>
            </a:extLst>
          </p:cNvPr>
          <p:cNvCxnSpPr/>
          <p:nvPr/>
        </p:nvCxnSpPr>
        <p:spPr>
          <a:xfrm>
            <a:off x="8303132" y="2393111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B04ECF-A259-C02C-CB91-B4700B284485}"/>
              </a:ext>
            </a:extLst>
          </p:cNvPr>
          <p:cNvCxnSpPr/>
          <p:nvPr/>
        </p:nvCxnSpPr>
        <p:spPr>
          <a:xfrm>
            <a:off x="8241156" y="3133737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3B95D33D-9669-F40F-5E3C-563BB13720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41867" y="1662302"/>
            <a:ext cx="859790" cy="15240"/>
          </a:xfrm>
          <a:custGeom>
            <a:avLst/>
            <a:gdLst/>
            <a:ahLst/>
            <a:cxnLst/>
            <a:rect l="l" t="t" r="r" b="b"/>
            <a:pathLst>
              <a:path w="859790" h="15239">
                <a:moveTo>
                  <a:pt x="859535" y="0"/>
                </a:moveTo>
                <a:lnTo>
                  <a:pt x="0" y="0"/>
                </a:lnTo>
                <a:lnTo>
                  <a:pt x="0" y="15239"/>
                </a:lnTo>
                <a:lnTo>
                  <a:pt x="859535" y="15239"/>
                </a:lnTo>
                <a:lnTo>
                  <a:pt x="85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617" y="1391285"/>
            <a:ext cx="681355" cy="212090"/>
          </a:xfrm>
          <a:custGeom>
            <a:avLst/>
            <a:gdLst/>
            <a:ahLst/>
            <a:cxnLst/>
            <a:rect l="l" t="t" r="r" b="b"/>
            <a:pathLst>
              <a:path w="681354" h="212090">
                <a:moveTo>
                  <a:pt x="613536" y="0"/>
                </a:moveTo>
                <a:lnTo>
                  <a:pt x="610615" y="8509"/>
                </a:lnTo>
                <a:lnTo>
                  <a:pt x="622829" y="13892"/>
                </a:lnTo>
                <a:lnTo>
                  <a:pt x="633364" y="21288"/>
                </a:lnTo>
                <a:lnTo>
                  <a:pt x="654778" y="55429"/>
                </a:lnTo>
                <a:lnTo>
                  <a:pt x="661797" y="104775"/>
                </a:lnTo>
                <a:lnTo>
                  <a:pt x="661011" y="123444"/>
                </a:lnTo>
                <a:lnTo>
                  <a:pt x="649224" y="169163"/>
                </a:lnTo>
                <a:lnTo>
                  <a:pt x="622970" y="197738"/>
                </a:lnTo>
                <a:lnTo>
                  <a:pt x="610869" y="203073"/>
                </a:lnTo>
                <a:lnTo>
                  <a:pt x="613536" y="211709"/>
                </a:lnTo>
                <a:lnTo>
                  <a:pt x="654059" y="187705"/>
                </a:lnTo>
                <a:lnTo>
                  <a:pt x="676735" y="143335"/>
                </a:lnTo>
                <a:lnTo>
                  <a:pt x="681101" y="105917"/>
                </a:lnTo>
                <a:lnTo>
                  <a:pt x="680007" y="86483"/>
                </a:lnTo>
                <a:lnTo>
                  <a:pt x="663701" y="37084"/>
                </a:lnTo>
                <a:lnTo>
                  <a:pt x="628894" y="5526"/>
                </a:lnTo>
                <a:lnTo>
                  <a:pt x="613536" y="0"/>
                </a:lnTo>
                <a:close/>
              </a:path>
              <a:path w="681354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30182" y="1320800"/>
            <a:ext cx="786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28886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53981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42679"/>
              </p:ext>
            </p:extLst>
          </p:nvPr>
        </p:nvGraphicFramePr>
        <p:xfrm>
          <a:off x="1793748" y="2538983"/>
          <a:ext cx="4124959" cy="2879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315595" algn="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1.0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40029" marR="3175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4.0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635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C00000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marR="315595" algn="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800" b="1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1800" b="1" spc="-25" dirty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3.0</a:t>
                      </a:r>
                      <a:endParaRPr sz="18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0" marR="0" marT="958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2135"/>
                        </a:lnSpc>
                        <a:spcBef>
                          <a:spcPts val="1830"/>
                        </a:spcBef>
                      </a:pP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6.0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23241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R="31559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b="1" spc="-10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entury Gothic"/>
                          <a:cs typeface="Century Gothic"/>
                        </a:rPr>
                        <a:t>2.0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635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25">
                <a:tc gridSpan="3">
                  <a:txBody>
                    <a:bodyPr/>
                    <a:lstStyle/>
                    <a:p>
                      <a:pPr marL="681355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3622040" algn="l"/>
                        </a:tabLst>
                      </a:pPr>
                      <a:r>
                        <a:rPr sz="2700" b="1" baseline="-26234" dirty="0">
                          <a:solidFill>
                            <a:srgbClr val="0D0D0D"/>
                          </a:solidFill>
                          <a:latin typeface="Century Gothic"/>
                          <a:cs typeface="Century Gothic"/>
                        </a:rPr>
                        <a:t>-</a:t>
                      </a:r>
                      <a:r>
                        <a:rPr sz="2700" b="1" spc="-37" baseline="-26234" dirty="0">
                          <a:solidFill>
                            <a:srgbClr val="0D0D0D"/>
                          </a:solidFill>
                          <a:latin typeface="Century Gothic"/>
                          <a:cs typeface="Century Gothic"/>
                        </a:rPr>
                        <a:t>3.0</a:t>
                      </a:r>
                      <a:r>
                        <a:rPr sz="2700" b="1" baseline="-26234" dirty="0">
                          <a:solidFill>
                            <a:srgbClr val="0D0D0D"/>
                          </a:solidFill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1800" dirty="0">
                          <a:solidFill>
                            <a:srgbClr val="80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110" dirty="0">
                          <a:solidFill>
                            <a:srgbClr val="80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25" dirty="0">
                          <a:solidFill>
                            <a:srgbClr val="800000"/>
                          </a:solidFill>
                          <a:latin typeface="Cambria Math"/>
                          <a:cs typeface="Cambria Math"/>
                        </a:rPr>
                        <a:t>𝟐𝜸</a:t>
                      </a:r>
                      <a:endParaRPr sz="1800" dirty="0">
                        <a:latin typeface="Cambria Math"/>
                        <a:cs typeface="Cambria Math"/>
                      </a:endParaRPr>
                    </a:p>
                    <a:p>
                      <a:pPr marL="675640" marR="317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dirty="0">
                          <a:solidFill>
                            <a:srgbClr val="80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110" dirty="0">
                          <a:solidFill>
                            <a:srgbClr val="80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25" dirty="0">
                          <a:solidFill>
                            <a:srgbClr val="800000"/>
                          </a:solidFill>
                          <a:latin typeface="Cambria Math"/>
                          <a:cs typeface="Cambria Math"/>
                        </a:rPr>
                        <a:t>𝟐𝜸</a:t>
                      </a:r>
                      <a:r>
                        <a:rPr sz="1950" spc="-37" baseline="-14957" dirty="0">
                          <a:solidFill>
                            <a:srgbClr val="800000"/>
                          </a:solidFill>
                          <a:latin typeface="Cambria Math"/>
                          <a:cs typeface="Cambria Math"/>
                        </a:rPr>
                        <a:t>𝟎</a:t>
                      </a:r>
                      <a:endParaRPr sz="1950" baseline="-14957" dirty="0">
                        <a:latin typeface="Cambria Math"/>
                        <a:cs typeface="Cambria Math"/>
                      </a:endParaRPr>
                    </a:p>
                  </a:txBody>
                  <a:tcPr marL="0" marR="0" marT="3556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C00000"/>
                      </a:solidFill>
                      <a:prstDash val="soli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5918072" y="4772405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300">
              <a:latin typeface="Cambria Math"/>
              <a:cs typeface="Cambria Math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1FA6E4-9FF1-B7EB-A939-11939659505D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474B3C1F-61C6-CE1E-7321-346C6B87F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669" y="2814573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7372" y="4664202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41867" y="1662302"/>
            <a:ext cx="859790" cy="15240"/>
          </a:xfrm>
          <a:custGeom>
            <a:avLst/>
            <a:gdLst/>
            <a:ahLst/>
            <a:cxnLst/>
            <a:rect l="l" t="t" r="r" b="b"/>
            <a:pathLst>
              <a:path w="859790" h="15239">
                <a:moveTo>
                  <a:pt x="859535" y="0"/>
                </a:moveTo>
                <a:lnTo>
                  <a:pt x="0" y="0"/>
                </a:lnTo>
                <a:lnTo>
                  <a:pt x="0" y="15239"/>
                </a:lnTo>
                <a:lnTo>
                  <a:pt x="859535" y="15239"/>
                </a:lnTo>
                <a:lnTo>
                  <a:pt x="85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0617" y="1391285"/>
            <a:ext cx="681355" cy="212090"/>
          </a:xfrm>
          <a:custGeom>
            <a:avLst/>
            <a:gdLst/>
            <a:ahLst/>
            <a:cxnLst/>
            <a:rect l="l" t="t" r="r" b="b"/>
            <a:pathLst>
              <a:path w="681354" h="212090">
                <a:moveTo>
                  <a:pt x="613536" y="0"/>
                </a:moveTo>
                <a:lnTo>
                  <a:pt x="610615" y="8509"/>
                </a:lnTo>
                <a:lnTo>
                  <a:pt x="622829" y="13892"/>
                </a:lnTo>
                <a:lnTo>
                  <a:pt x="633364" y="21288"/>
                </a:lnTo>
                <a:lnTo>
                  <a:pt x="654778" y="55429"/>
                </a:lnTo>
                <a:lnTo>
                  <a:pt x="661797" y="104775"/>
                </a:lnTo>
                <a:lnTo>
                  <a:pt x="661011" y="123444"/>
                </a:lnTo>
                <a:lnTo>
                  <a:pt x="649224" y="169163"/>
                </a:lnTo>
                <a:lnTo>
                  <a:pt x="622970" y="197738"/>
                </a:lnTo>
                <a:lnTo>
                  <a:pt x="610869" y="203073"/>
                </a:lnTo>
                <a:lnTo>
                  <a:pt x="613536" y="211709"/>
                </a:lnTo>
                <a:lnTo>
                  <a:pt x="654059" y="187705"/>
                </a:lnTo>
                <a:lnTo>
                  <a:pt x="676735" y="143335"/>
                </a:lnTo>
                <a:lnTo>
                  <a:pt x="681101" y="105917"/>
                </a:lnTo>
                <a:lnTo>
                  <a:pt x="680007" y="86483"/>
                </a:lnTo>
                <a:lnTo>
                  <a:pt x="663701" y="37084"/>
                </a:lnTo>
                <a:lnTo>
                  <a:pt x="628894" y="5526"/>
                </a:lnTo>
                <a:lnTo>
                  <a:pt x="613536" y="0"/>
                </a:lnTo>
                <a:close/>
              </a:path>
              <a:path w="681354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30182" y="1320800"/>
            <a:ext cx="786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28886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53981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77301" y="2125852"/>
            <a:ext cx="859790" cy="286385"/>
          </a:xfrm>
          <a:custGeom>
            <a:avLst/>
            <a:gdLst/>
            <a:ahLst/>
            <a:cxnLst/>
            <a:rect l="l" t="t" r="r" b="b"/>
            <a:pathLst>
              <a:path w="859790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05" y="52095"/>
                </a:lnTo>
                <a:lnTo>
                  <a:pt x="158750" y="105918"/>
                </a:lnTo>
                <a:lnTo>
                  <a:pt x="159842" y="125374"/>
                </a:lnTo>
                <a:lnTo>
                  <a:pt x="176149" y="174752"/>
                </a:lnTo>
                <a:lnTo>
                  <a:pt x="210896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15" y="155638"/>
                </a:lnTo>
                <a:lnTo>
                  <a:pt x="178054" y="104775"/>
                </a:lnTo>
                <a:lnTo>
                  <a:pt x="178828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859790" h="286385">
                <a:moveTo>
                  <a:pt x="838327" y="105918"/>
                </a:moveTo>
                <a:lnTo>
                  <a:pt x="828459" y="52095"/>
                </a:lnTo>
                <a:lnTo>
                  <a:pt x="799592" y="13550"/>
                </a:lnTo>
                <a:lnTo>
                  <a:pt x="770763" y="0"/>
                </a:lnTo>
                <a:lnTo>
                  <a:pt x="767842" y="8636"/>
                </a:lnTo>
                <a:lnTo>
                  <a:pt x="780046" y="13957"/>
                </a:lnTo>
                <a:lnTo>
                  <a:pt x="790587" y="21310"/>
                </a:lnTo>
                <a:lnTo>
                  <a:pt x="811999" y="55435"/>
                </a:lnTo>
                <a:lnTo>
                  <a:pt x="819023" y="104775"/>
                </a:lnTo>
                <a:lnTo>
                  <a:pt x="818235" y="123444"/>
                </a:lnTo>
                <a:lnTo>
                  <a:pt x="806450" y="169164"/>
                </a:lnTo>
                <a:lnTo>
                  <a:pt x="780186" y="197802"/>
                </a:lnTo>
                <a:lnTo>
                  <a:pt x="768096" y="203200"/>
                </a:lnTo>
                <a:lnTo>
                  <a:pt x="770763" y="211709"/>
                </a:lnTo>
                <a:lnTo>
                  <a:pt x="811276" y="187706"/>
                </a:lnTo>
                <a:lnTo>
                  <a:pt x="833958" y="143344"/>
                </a:lnTo>
                <a:lnTo>
                  <a:pt x="837222" y="125374"/>
                </a:lnTo>
                <a:lnTo>
                  <a:pt x="838327" y="105918"/>
                </a:lnTo>
                <a:close/>
              </a:path>
              <a:path w="859790" h="286385">
                <a:moveTo>
                  <a:pt x="859536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59536" y="286258"/>
                </a:lnTo>
                <a:lnTo>
                  <a:pt x="859536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64320" y="238175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99829" y="2547874"/>
            <a:ext cx="3422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385622"/>
                </a:solidFill>
                <a:latin typeface="Cambria Math"/>
                <a:cs typeface="Cambria Math"/>
              </a:rPr>
              <a:t>𝒙=4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65617" y="2055063"/>
            <a:ext cx="1708785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 dirty="0">
              <a:latin typeface="Cambria Math"/>
              <a:cs typeface="Cambria Math"/>
            </a:endParaRPr>
          </a:p>
          <a:p>
            <a:pPr marL="871855">
              <a:lnSpc>
                <a:spcPts val="1764"/>
              </a:lnSpc>
              <a:tabLst>
                <a:tab pos="1333500" algn="l"/>
              </a:tabLst>
            </a:pP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spc="-6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𝟒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40885" y="2615945"/>
            <a:ext cx="2117090" cy="2711450"/>
          </a:xfrm>
          <a:custGeom>
            <a:avLst/>
            <a:gdLst/>
            <a:ahLst/>
            <a:cxnLst/>
            <a:rect l="l" t="t" r="r" b="b"/>
            <a:pathLst>
              <a:path w="2117090" h="2711450">
                <a:moveTo>
                  <a:pt x="0" y="0"/>
                </a:moveTo>
                <a:lnTo>
                  <a:pt x="904239" y="0"/>
                </a:lnTo>
                <a:lnTo>
                  <a:pt x="1904111" y="999362"/>
                </a:lnTo>
                <a:lnTo>
                  <a:pt x="2116836" y="1212087"/>
                </a:lnTo>
                <a:lnTo>
                  <a:pt x="2116836" y="1339595"/>
                </a:lnTo>
                <a:lnTo>
                  <a:pt x="2116836" y="2711195"/>
                </a:lnTo>
                <a:lnTo>
                  <a:pt x="10667" y="2711195"/>
                </a:lnTo>
                <a:lnTo>
                  <a:pt x="10667" y="21208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0D0D0D"/>
                </a:solidFill>
                <a:latin typeface="Century Gothic"/>
                <a:cs typeface="Century Gothic"/>
              </a:rPr>
              <a:t>+</a:t>
            </a:r>
            <a:r>
              <a:rPr sz="1800" b="1" spc="-20" dirty="0"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50592" y="4316933"/>
            <a:ext cx="671830" cy="107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 marL="43815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37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C0CCF1-E490-73E1-4F65-F319D9FFDF04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220A8A-62CF-6F5A-97EC-EB1C59F2E86D}"/>
              </a:ext>
            </a:extLst>
          </p:cNvPr>
          <p:cNvCxnSpPr/>
          <p:nvPr/>
        </p:nvCxnSpPr>
        <p:spPr>
          <a:xfrm>
            <a:off x="8289167" y="2362632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SEP:</a:t>
            </a:r>
            <a:r>
              <a:rPr spc="-5" dirty="0"/>
              <a:t>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Neural </a:t>
            </a:r>
            <a:r>
              <a:rPr spc="-10" dirty="0"/>
              <a:t>Networks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November</a:t>
            </a:r>
            <a:r>
              <a:rPr spc="-40" dirty="0"/>
              <a:t> </a:t>
            </a:r>
            <a:r>
              <a:rPr spc="-20" dirty="0"/>
              <a:t>2022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3" name="object 3"/>
          <p:cNvSpPr/>
          <p:nvPr/>
        </p:nvSpPr>
        <p:spPr>
          <a:xfrm>
            <a:off x="7132955" y="1334516"/>
            <a:ext cx="546735" cy="330835"/>
          </a:xfrm>
          <a:custGeom>
            <a:avLst/>
            <a:gdLst/>
            <a:ahLst/>
            <a:cxnLst/>
            <a:rect l="l" t="t" r="r" b="b"/>
            <a:pathLst>
              <a:path w="546734" h="330835">
                <a:moveTo>
                  <a:pt x="440436" y="0"/>
                </a:moveTo>
                <a:lnTo>
                  <a:pt x="435864" y="0"/>
                </a:lnTo>
                <a:lnTo>
                  <a:pt x="435864" y="13208"/>
                </a:lnTo>
                <a:lnTo>
                  <a:pt x="438530" y="13208"/>
                </a:lnTo>
                <a:lnTo>
                  <a:pt x="450413" y="14019"/>
                </a:lnTo>
                <a:lnTo>
                  <a:pt x="484014" y="33912"/>
                </a:lnTo>
                <a:lnTo>
                  <a:pt x="491998" y="69596"/>
                </a:lnTo>
                <a:lnTo>
                  <a:pt x="491783" y="76029"/>
                </a:lnTo>
                <a:lnTo>
                  <a:pt x="491140" y="83153"/>
                </a:lnTo>
                <a:lnTo>
                  <a:pt x="490069" y="90991"/>
                </a:lnTo>
                <a:lnTo>
                  <a:pt x="488569" y="99568"/>
                </a:lnTo>
                <a:lnTo>
                  <a:pt x="487068" y="107878"/>
                </a:lnTo>
                <a:lnTo>
                  <a:pt x="485997" y="114903"/>
                </a:lnTo>
                <a:lnTo>
                  <a:pt x="485354" y="120642"/>
                </a:lnTo>
                <a:lnTo>
                  <a:pt x="485140" y="125095"/>
                </a:lnTo>
                <a:lnTo>
                  <a:pt x="485685" y="132115"/>
                </a:lnTo>
                <a:lnTo>
                  <a:pt x="514476" y="163195"/>
                </a:lnTo>
                <a:lnTo>
                  <a:pt x="514476" y="166370"/>
                </a:lnTo>
                <a:lnTo>
                  <a:pt x="485685" y="197449"/>
                </a:lnTo>
                <a:lnTo>
                  <a:pt x="485140" y="204470"/>
                </a:lnTo>
                <a:lnTo>
                  <a:pt x="485354" y="208922"/>
                </a:lnTo>
                <a:lnTo>
                  <a:pt x="485997" y="214661"/>
                </a:lnTo>
                <a:lnTo>
                  <a:pt x="487068" y="221686"/>
                </a:lnTo>
                <a:lnTo>
                  <a:pt x="488569" y="229997"/>
                </a:lnTo>
                <a:lnTo>
                  <a:pt x="490069" y="238519"/>
                </a:lnTo>
                <a:lnTo>
                  <a:pt x="491140" y="246364"/>
                </a:lnTo>
                <a:lnTo>
                  <a:pt x="491783" y="253517"/>
                </a:lnTo>
                <a:lnTo>
                  <a:pt x="491998" y="259969"/>
                </a:lnTo>
                <a:lnTo>
                  <a:pt x="491114" y="274522"/>
                </a:lnTo>
                <a:lnTo>
                  <a:pt x="470034" y="310159"/>
                </a:lnTo>
                <a:lnTo>
                  <a:pt x="438530" y="317500"/>
                </a:lnTo>
                <a:lnTo>
                  <a:pt x="435864" y="317500"/>
                </a:lnTo>
                <a:lnTo>
                  <a:pt x="435864" y="330708"/>
                </a:lnTo>
                <a:lnTo>
                  <a:pt x="440436" y="330708"/>
                </a:lnTo>
                <a:lnTo>
                  <a:pt x="459460" y="329255"/>
                </a:lnTo>
                <a:lnTo>
                  <a:pt x="501269" y="312038"/>
                </a:lnTo>
                <a:lnTo>
                  <a:pt x="520324" y="274248"/>
                </a:lnTo>
                <a:lnTo>
                  <a:pt x="521589" y="256794"/>
                </a:lnTo>
                <a:lnTo>
                  <a:pt x="521327" y="249388"/>
                </a:lnTo>
                <a:lnTo>
                  <a:pt x="520541" y="241458"/>
                </a:lnTo>
                <a:lnTo>
                  <a:pt x="519231" y="233005"/>
                </a:lnTo>
                <a:lnTo>
                  <a:pt x="517398" y="224028"/>
                </a:lnTo>
                <a:lnTo>
                  <a:pt x="514730" y="211836"/>
                </a:lnTo>
                <a:lnTo>
                  <a:pt x="513334" y="203581"/>
                </a:lnTo>
                <a:lnTo>
                  <a:pt x="513334" y="191516"/>
                </a:lnTo>
                <a:lnTo>
                  <a:pt x="516127" y="184912"/>
                </a:lnTo>
                <a:lnTo>
                  <a:pt x="546480" y="171831"/>
                </a:lnTo>
                <a:lnTo>
                  <a:pt x="546480" y="157607"/>
                </a:lnTo>
                <a:lnTo>
                  <a:pt x="513334" y="138049"/>
                </a:lnTo>
                <a:lnTo>
                  <a:pt x="513334" y="125984"/>
                </a:lnTo>
                <a:lnTo>
                  <a:pt x="514730" y="117729"/>
                </a:lnTo>
                <a:lnTo>
                  <a:pt x="517398" y="105410"/>
                </a:lnTo>
                <a:lnTo>
                  <a:pt x="519231" y="96504"/>
                </a:lnTo>
                <a:lnTo>
                  <a:pt x="520541" y="88074"/>
                </a:lnTo>
                <a:lnTo>
                  <a:pt x="521327" y="80121"/>
                </a:lnTo>
                <a:lnTo>
                  <a:pt x="521589" y="72644"/>
                </a:lnTo>
                <a:lnTo>
                  <a:pt x="520324" y="55762"/>
                </a:lnTo>
                <a:lnTo>
                  <a:pt x="501269" y="18669"/>
                </a:lnTo>
                <a:lnTo>
                  <a:pt x="459460" y="1452"/>
                </a:lnTo>
                <a:lnTo>
                  <a:pt x="440436" y="0"/>
                </a:lnTo>
                <a:close/>
              </a:path>
              <a:path w="546734" h="330835">
                <a:moveTo>
                  <a:pt x="110617" y="0"/>
                </a:moveTo>
                <a:lnTo>
                  <a:pt x="106045" y="0"/>
                </a:lnTo>
                <a:lnTo>
                  <a:pt x="87020" y="1452"/>
                </a:lnTo>
                <a:lnTo>
                  <a:pt x="45212" y="18669"/>
                </a:lnTo>
                <a:lnTo>
                  <a:pt x="26156" y="55709"/>
                </a:lnTo>
                <a:lnTo>
                  <a:pt x="25006" y="75795"/>
                </a:lnTo>
                <a:lnTo>
                  <a:pt x="25153" y="79994"/>
                </a:lnTo>
                <a:lnTo>
                  <a:pt x="25939" y="87947"/>
                </a:lnTo>
                <a:lnTo>
                  <a:pt x="27249" y="96377"/>
                </a:lnTo>
                <a:lnTo>
                  <a:pt x="29083" y="105283"/>
                </a:lnTo>
                <a:lnTo>
                  <a:pt x="31750" y="117601"/>
                </a:lnTo>
                <a:lnTo>
                  <a:pt x="33147" y="125730"/>
                </a:lnTo>
                <a:lnTo>
                  <a:pt x="33147" y="137922"/>
                </a:lnTo>
                <a:lnTo>
                  <a:pt x="30352" y="144399"/>
                </a:lnTo>
                <a:lnTo>
                  <a:pt x="0" y="157480"/>
                </a:lnTo>
                <a:lnTo>
                  <a:pt x="0" y="171704"/>
                </a:lnTo>
                <a:lnTo>
                  <a:pt x="33147" y="191262"/>
                </a:lnTo>
                <a:lnTo>
                  <a:pt x="33147" y="203454"/>
                </a:lnTo>
                <a:lnTo>
                  <a:pt x="31750" y="211582"/>
                </a:lnTo>
                <a:lnTo>
                  <a:pt x="29083" y="223900"/>
                </a:lnTo>
                <a:lnTo>
                  <a:pt x="27249" y="232806"/>
                </a:lnTo>
                <a:lnTo>
                  <a:pt x="25939" y="241236"/>
                </a:lnTo>
                <a:lnTo>
                  <a:pt x="25153" y="249189"/>
                </a:lnTo>
                <a:lnTo>
                  <a:pt x="24892" y="256667"/>
                </a:lnTo>
                <a:lnTo>
                  <a:pt x="26156" y="274141"/>
                </a:lnTo>
                <a:lnTo>
                  <a:pt x="45212" y="312038"/>
                </a:lnTo>
                <a:lnTo>
                  <a:pt x="87020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7" y="316688"/>
                </a:lnTo>
                <a:lnTo>
                  <a:pt x="62466" y="296701"/>
                </a:lnTo>
                <a:lnTo>
                  <a:pt x="54483" y="259714"/>
                </a:lnTo>
                <a:lnTo>
                  <a:pt x="54697" y="253335"/>
                </a:lnTo>
                <a:lnTo>
                  <a:pt x="55340" y="246205"/>
                </a:lnTo>
                <a:lnTo>
                  <a:pt x="56411" y="238337"/>
                </a:lnTo>
                <a:lnTo>
                  <a:pt x="57912" y="229743"/>
                </a:lnTo>
                <a:lnTo>
                  <a:pt x="59412" y="221505"/>
                </a:lnTo>
                <a:lnTo>
                  <a:pt x="60483" y="214518"/>
                </a:lnTo>
                <a:lnTo>
                  <a:pt x="61126" y="208793"/>
                </a:lnTo>
                <a:lnTo>
                  <a:pt x="61341" y="204343"/>
                </a:lnTo>
                <a:lnTo>
                  <a:pt x="60795" y="197266"/>
                </a:lnTo>
                <a:lnTo>
                  <a:pt x="32003" y="166116"/>
                </a:lnTo>
                <a:lnTo>
                  <a:pt x="32003" y="163068"/>
                </a:lnTo>
                <a:lnTo>
                  <a:pt x="60795" y="131917"/>
                </a:lnTo>
                <a:lnTo>
                  <a:pt x="61341" y="124841"/>
                </a:lnTo>
                <a:lnTo>
                  <a:pt x="61126" y="120390"/>
                </a:lnTo>
                <a:lnTo>
                  <a:pt x="60483" y="114665"/>
                </a:lnTo>
                <a:lnTo>
                  <a:pt x="59412" y="107678"/>
                </a:lnTo>
                <a:lnTo>
                  <a:pt x="57912" y="99441"/>
                </a:lnTo>
                <a:lnTo>
                  <a:pt x="56411" y="90844"/>
                </a:lnTo>
                <a:lnTo>
                  <a:pt x="55340" y="82962"/>
                </a:lnTo>
                <a:lnTo>
                  <a:pt x="54697" y="75795"/>
                </a:lnTo>
                <a:lnTo>
                  <a:pt x="54483" y="69342"/>
                </a:lnTo>
                <a:lnTo>
                  <a:pt x="55366" y="55435"/>
                </a:lnTo>
                <a:lnTo>
                  <a:pt x="76446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14915" y="4867909"/>
            <a:ext cx="407034" cy="328930"/>
          </a:xfrm>
          <a:custGeom>
            <a:avLst/>
            <a:gdLst/>
            <a:ahLst/>
            <a:cxnLst/>
            <a:rect l="l" t="t" r="r" b="b"/>
            <a:pathLst>
              <a:path w="407034" h="328929">
                <a:moveTo>
                  <a:pt x="301625" y="0"/>
                </a:moveTo>
                <a:lnTo>
                  <a:pt x="296925" y="13334"/>
                </a:lnTo>
                <a:lnTo>
                  <a:pt x="315975" y="21595"/>
                </a:lnTo>
                <a:lnTo>
                  <a:pt x="332358" y="33035"/>
                </a:lnTo>
                <a:lnTo>
                  <a:pt x="357124" y="65404"/>
                </a:lnTo>
                <a:lnTo>
                  <a:pt x="371697" y="109156"/>
                </a:lnTo>
                <a:lnTo>
                  <a:pt x="376554" y="162813"/>
                </a:lnTo>
                <a:lnTo>
                  <a:pt x="375338" y="191791"/>
                </a:lnTo>
                <a:lnTo>
                  <a:pt x="365571" y="241841"/>
                </a:lnTo>
                <a:lnTo>
                  <a:pt x="345975" y="280894"/>
                </a:lnTo>
                <a:lnTo>
                  <a:pt x="316170" y="307234"/>
                </a:lnTo>
                <a:lnTo>
                  <a:pt x="297433" y="315594"/>
                </a:lnTo>
                <a:lnTo>
                  <a:pt x="301625" y="328929"/>
                </a:lnTo>
                <a:lnTo>
                  <a:pt x="346503" y="307879"/>
                </a:lnTo>
                <a:lnTo>
                  <a:pt x="379475" y="271398"/>
                </a:lnTo>
                <a:lnTo>
                  <a:pt x="399764" y="222599"/>
                </a:lnTo>
                <a:lnTo>
                  <a:pt x="406526" y="164464"/>
                </a:lnTo>
                <a:lnTo>
                  <a:pt x="404834" y="134346"/>
                </a:lnTo>
                <a:lnTo>
                  <a:pt x="391257" y="80918"/>
                </a:lnTo>
                <a:lnTo>
                  <a:pt x="364347" y="37415"/>
                </a:lnTo>
                <a:lnTo>
                  <a:pt x="325485" y="8598"/>
                </a:lnTo>
                <a:lnTo>
                  <a:pt x="301625" y="0"/>
                </a:lnTo>
                <a:close/>
              </a:path>
              <a:path w="407034" h="328929">
                <a:moveTo>
                  <a:pt x="104901" y="0"/>
                </a:moveTo>
                <a:lnTo>
                  <a:pt x="60134" y="21066"/>
                </a:lnTo>
                <a:lnTo>
                  <a:pt x="27177" y="57657"/>
                </a:lnTo>
                <a:lnTo>
                  <a:pt x="6778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1" y="328929"/>
                </a:lnTo>
                <a:lnTo>
                  <a:pt x="109092" y="315594"/>
                </a:lnTo>
                <a:lnTo>
                  <a:pt x="90302" y="307234"/>
                </a:lnTo>
                <a:lnTo>
                  <a:pt x="74120" y="295671"/>
                </a:lnTo>
                <a:lnTo>
                  <a:pt x="49529" y="262889"/>
                </a:lnTo>
                <a:lnTo>
                  <a:pt x="34845" y="218138"/>
                </a:lnTo>
                <a:lnTo>
                  <a:pt x="29971" y="162813"/>
                </a:lnTo>
                <a:lnTo>
                  <a:pt x="31188" y="134735"/>
                </a:lnTo>
                <a:lnTo>
                  <a:pt x="40955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4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8AA2E7F-5569-52EC-363A-48736BE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 to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DE2E29-39DC-2818-2559-8490F13632EC}"/>
                  </a:ext>
                </a:extLst>
              </p:cNvPr>
              <p:cNvSpPr txBox="1"/>
              <p:nvPr/>
            </p:nvSpPr>
            <p:spPr>
              <a:xfrm>
                <a:off x="3352800" y="3004579"/>
                <a:ext cx="469859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DE2E29-39DC-2818-2559-8490F1363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004579"/>
                <a:ext cx="4698594" cy="1045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3">
            <a:extLst>
              <a:ext uri="{FF2B5EF4-FFF2-40B4-BE49-F238E27FC236}">
                <a16:creationId xmlns:a16="http://schemas.microsoft.com/office/drawing/2014/main" id="{2C83F72F-4352-82E5-E2D5-E591F010DD03}"/>
              </a:ext>
            </a:extLst>
          </p:cNvPr>
          <p:cNvSpPr txBox="1"/>
          <p:nvPr/>
        </p:nvSpPr>
        <p:spPr>
          <a:xfrm>
            <a:off x="1083481" y="1852466"/>
            <a:ext cx="9594850" cy="83099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85" dirty="0">
                <a:latin typeface="Century Gothic"/>
                <a:cs typeface="Century Gothic"/>
              </a:rPr>
              <a:t>Given the predicted probabilities, the likelihood of the sequence is: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4842B096-A207-0CB3-498A-6C273EBEC25C}"/>
              </a:ext>
            </a:extLst>
          </p:cNvPr>
          <p:cNvSpPr txBox="1"/>
          <p:nvPr/>
        </p:nvSpPr>
        <p:spPr>
          <a:xfrm>
            <a:off x="1219200" y="4454480"/>
            <a:ext cx="9594850" cy="44627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lang="en-GB" sz="2800" spc="-85" dirty="0">
                <a:latin typeface="Century Gothic"/>
                <a:cs typeface="Century Gothic"/>
              </a:rPr>
              <a:t>Maximum likelihood optimizes this term</a:t>
            </a:r>
            <a:endParaRPr sz="28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22A2B22D-6688-AEF1-C565-FB39534CD9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5204" y="4026230"/>
            <a:ext cx="345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7372" y="4664202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41867" y="1662302"/>
            <a:ext cx="859790" cy="15240"/>
          </a:xfrm>
          <a:custGeom>
            <a:avLst/>
            <a:gdLst/>
            <a:ahLst/>
            <a:cxnLst/>
            <a:rect l="l" t="t" r="r" b="b"/>
            <a:pathLst>
              <a:path w="859790" h="15239">
                <a:moveTo>
                  <a:pt x="859535" y="0"/>
                </a:moveTo>
                <a:lnTo>
                  <a:pt x="0" y="0"/>
                </a:lnTo>
                <a:lnTo>
                  <a:pt x="0" y="15239"/>
                </a:lnTo>
                <a:lnTo>
                  <a:pt x="859535" y="15239"/>
                </a:lnTo>
                <a:lnTo>
                  <a:pt x="85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00617" y="1391285"/>
            <a:ext cx="681355" cy="212090"/>
          </a:xfrm>
          <a:custGeom>
            <a:avLst/>
            <a:gdLst/>
            <a:ahLst/>
            <a:cxnLst/>
            <a:rect l="l" t="t" r="r" b="b"/>
            <a:pathLst>
              <a:path w="681354" h="212090">
                <a:moveTo>
                  <a:pt x="613536" y="0"/>
                </a:moveTo>
                <a:lnTo>
                  <a:pt x="610615" y="8509"/>
                </a:lnTo>
                <a:lnTo>
                  <a:pt x="622829" y="13892"/>
                </a:lnTo>
                <a:lnTo>
                  <a:pt x="633364" y="21288"/>
                </a:lnTo>
                <a:lnTo>
                  <a:pt x="654778" y="55429"/>
                </a:lnTo>
                <a:lnTo>
                  <a:pt x="661797" y="104775"/>
                </a:lnTo>
                <a:lnTo>
                  <a:pt x="661011" y="123444"/>
                </a:lnTo>
                <a:lnTo>
                  <a:pt x="649224" y="169163"/>
                </a:lnTo>
                <a:lnTo>
                  <a:pt x="622970" y="197738"/>
                </a:lnTo>
                <a:lnTo>
                  <a:pt x="610869" y="203073"/>
                </a:lnTo>
                <a:lnTo>
                  <a:pt x="613536" y="211709"/>
                </a:lnTo>
                <a:lnTo>
                  <a:pt x="654059" y="187705"/>
                </a:lnTo>
                <a:lnTo>
                  <a:pt x="676735" y="143335"/>
                </a:lnTo>
                <a:lnTo>
                  <a:pt x="681101" y="105917"/>
                </a:lnTo>
                <a:lnTo>
                  <a:pt x="680007" y="86483"/>
                </a:lnTo>
                <a:lnTo>
                  <a:pt x="663701" y="37084"/>
                </a:lnTo>
                <a:lnTo>
                  <a:pt x="628894" y="5526"/>
                </a:lnTo>
                <a:lnTo>
                  <a:pt x="613536" y="0"/>
                </a:lnTo>
                <a:close/>
              </a:path>
              <a:path w="681354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30182" y="1320800"/>
            <a:ext cx="786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28886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53981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77301" y="2125852"/>
            <a:ext cx="859790" cy="286385"/>
          </a:xfrm>
          <a:custGeom>
            <a:avLst/>
            <a:gdLst/>
            <a:ahLst/>
            <a:cxnLst/>
            <a:rect l="l" t="t" r="r" b="b"/>
            <a:pathLst>
              <a:path w="859790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05" y="52095"/>
                </a:lnTo>
                <a:lnTo>
                  <a:pt x="158750" y="105918"/>
                </a:lnTo>
                <a:lnTo>
                  <a:pt x="159842" y="125374"/>
                </a:lnTo>
                <a:lnTo>
                  <a:pt x="176149" y="174752"/>
                </a:lnTo>
                <a:lnTo>
                  <a:pt x="210896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15" y="155638"/>
                </a:lnTo>
                <a:lnTo>
                  <a:pt x="178054" y="104775"/>
                </a:lnTo>
                <a:lnTo>
                  <a:pt x="178828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859790" h="286385">
                <a:moveTo>
                  <a:pt x="838327" y="105918"/>
                </a:moveTo>
                <a:lnTo>
                  <a:pt x="828459" y="52095"/>
                </a:lnTo>
                <a:lnTo>
                  <a:pt x="799592" y="13550"/>
                </a:lnTo>
                <a:lnTo>
                  <a:pt x="770763" y="0"/>
                </a:lnTo>
                <a:lnTo>
                  <a:pt x="767842" y="8636"/>
                </a:lnTo>
                <a:lnTo>
                  <a:pt x="780046" y="13957"/>
                </a:lnTo>
                <a:lnTo>
                  <a:pt x="790587" y="21310"/>
                </a:lnTo>
                <a:lnTo>
                  <a:pt x="811999" y="55435"/>
                </a:lnTo>
                <a:lnTo>
                  <a:pt x="819023" y="104775"/>
                </a:lnTo>
                <a:lnTo>
                  <a:pt x="818235" y="123444"/>
                </a:lnTo>
                <a:lnTo>
                  <a:pt x="806450" y="169164"/>
                </a:lnTo>
                <a:lnTo>
                  <a:pt x="780186" y="197802"/>
                </a:lnTo>
                <a:lnTo>
                  <a:pt x="768096" y="203200"/>
                </a:lnTo>
                <a:lnTo>
                  <a:pt x="770763" y="211709"/>
                </a:lnTo>
                <a:lnTo>
                  <a:pt x="811276" y="187706"/>
                </a:lnTo>
                <a:lnTo>
                  <a:pt x="833958" y="143344"/>
                </a:lnTo>
                <a:lnTo>
                  <a:pt x="837222" y="125374"/>
                </a:lnTo>
                <a:lnTo>
                  <a:pt x="838327" y="105918"/>
                </a:lnTo>
                <a:close/>
              </a:path>
              <a:path w="859790" h="286385">
                <a:moveTo>
                  <a:pt x="859536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59536" y="286258"/>
                </a:lnTo>
                <a:lnTo>
                  <a:pt x="859536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664320" y="238175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99829" y="2547874"/>
            <a:ext cx="3422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385622"/>
                </a:solidFill>
                <a:latin typeface="Cambria Math"/>
                <a:cs typeface="Cambria Math"/>
              </a:rPr>
              <a:t>𝒙=4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65617" y="2055063"/>
            <a:ext cx="1708785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 dirty="0">
              <a:latin typeface="Cambria Math"/>
              <a:cs typeface="Cambria Math"/>
            </a:endParaRPr>
          </a:p>
          <a:p>
            <a:pPr marL="871855">
              <a:lnSpc>
                <a:spcPts val="1764"/>
              </a:lnSpc>
              <a:tabLst>
                <a:tab pos="1333500" algn="l"/>
              </a:tabLst>
            </a:pP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spc="-6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𝟒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21835" y="2596895"/>
            <a:ext cx="4997450" cy="2749550"/>
            <a:chOff x="4021835" y="2596895"/>
            <a:chExt cx="4997450" cy="2749550"/>
          </a:xfrm>
        </p:grpSpPr>
        <p:sp>
          <p:nvSpPr>
            <p:cNvPr id="19" name="object 19"/>
            <p:cNvSpPr/>
            <p:nvPr/>
          </p:nvSpPr>
          <p:spPr>
            <a:xfrm>
              <a:off x="4040885" y="2615945"/>
              <a:ext cx="2117090" cy="2711450"/>
            </a:xfrm>
            <a:custGeom>
              <a:avLst/>
              <a:gdLst/>
              <a:ahLst/>
              <a:cxnLst/>
              <a:rect l="l" t="t" r="r" b="b"/>
              <a:pathLst>
                <a:path w="2117090" h="2711450">
                  <a:moveTo>
                    <a:pt x="0" y="0"/>
                  </a:moveTo>
                  <a:lnTo>
                    <a:pt x="904239" y="0"/>
                  </a:lnTo>
                  <a:lnTo>
                    <a:pt x="1904111" y="999362"/>
                  </a:lnTo>
                  <a:lnTo>
                    <a:pt x="2116836" y="1212087"/>
                  </a:lnTo>
                  <a:lnTo>
                    <a:pt x="2116836" y="1339595"/>
                  </a:lnTo>
                  <a:lnTo>
                    <a:pt x="2116836" y="2711195"/>
                  </a:lnTo>
                  <a:lnTo>
                    <a:pt x="10667" y="2711195"/>
                  </a:lnTo>
                  <a:lnTo>
                    <a:pt x="10667" y="21208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59750" y="3301364"/>
              <a:ext cx="859790" cy="286385"/>
            </a:xfrm>
            <a:custGeom>
              <a:avLst/>
              <a:gdLst/>
              <a:ahLst/>
              <a:cxnLst/>
              <a:rect l="l" t="t" r="r" b="b"/>
              <a:pathLst>
                <a:path w="859790" h="286385">
                  <a:moveTo>
                    <a:pt x="229362" y="8509"/>
                  </a:moveTo>
                  <a:lnTo>
                    <a:pt x="226314" y="0"/>
                  </a:lnTo>
                  <a:lnTo>
                    <a:pt x="210972" y="5537"/>
                  </a:lnTo>
                  <a:lnTo>
                    <a:pt x="197523" y="13550"/>
                  </a:lnTo>
                  <a:lnTo>
                    <a:pt x="168617" y="52095"/>
                  </a:lnTo>
                  <a:lnTo>
                    <a:pt x="158877" y="105918"/>
                  </a:lnTo>
                  <a:lnTo>
                    <a:pt x="159943" y="125374"/>
                  </a:lnTo>
                  <a:lnTo>
                    <a:pt x="176276" y="174752"/>
                  </a:lnTo>
                  <a:lnTo>
                    <a:pt x="210947" y="206184"/>
                  </a:lnTo>
                  <a:lnTo>
                    <a:pt x="226314" y="211709"/>
                  </a:lnTo>
                  <a:lnTo>
                    <a:pt x="228981" y="203073"/>
                  </a:lnTo>
                  <a:lnTo>
                    <a:pt x="216928" y="197739"/>
                  </a:lnTo>
                  <a:lnTo>
                    <a:pt x="206514" y="190309"/>
                  </a:lnTo>
                  <a:lnTo>
                    <a:pt x="185191" y="155638"/>
                  </a:lnTo>
                  <a:lnTo>
                    <a:pt x="178181" y="104775"/>
                  </a:lnTo>
                  <a:lnTo>
                    <a:pt x="178955" y="86728"/>
                  </a:lnTo>
                  <a:lnTo>
                    <a:pt x="190627" y="42164"/>
                  </a:lnTo>
                  <a:lnTo>
                    <a:pt x="217144" y="13893"/>
                  </a:lnTo>
                  <a:lnTo>
                    <a:pt x="229362" y="8509"/>
                  </a:lnTo>
                  <a:close/>
                </a:path>
                <a:path w="859790" h="286385">
                  <a:moveTo>
                    <a:pt x="838327" y="105918"/>
                  </a:moveTo>
                  <a:lnTo>
                    <a:pt x="828509" y="52095"/>
                  </a:lnTo>
                  <a:lnTo>
                    <a:pt x="799655" y="13550"/>
                  </a:lnTo>
                  <a:lnTo>
                    <a:pt x="770763" y="0"/>
                  </a:lnTo>
                  <a:lnTo>
                    <a:pt x="767842" y="8509"/>
                  </a:lnTo>
                  <a:lnTo>
                    <a:pt x="780046" y="13893"/>
                  </a:lnTo>
                  <a:lnTo>
                    <a:pt x="790587" y="21297"/>
                  </a:lnTo>
                  <a:lnTo>
                    <a:pt x="811999" y="55435"/>
                  </a:lnTo>
                  <a:lnTo>
                    <a:pt x="819023" y="104775"/>
                  </a:lnTo>
                  <a:lnTo>
                    <a:pt x="818235" y="123444"/>
                  </a:lnTo>
                  <a:lnTo>
                    <a:pt x="806450" y="169164"/>
                  </a:lnTo>
                  <a:lnTo>
                    <a:pt x="780186" y="197739"/>
                  </a:lnTo>
                  <a:lnTo>
                    <a:pt x="768096" y="203073"/>
                  </a:lnTo>
                  <a:lnTo>
                    <a:pt x="770763" y="211709"/>
                  </a:lnTo>
                  <a:lnTo>
                    <a:pt x="811276" y="187706"/>
                  </a:lnTo>
                  <a:lnTo>
                    <a:pt x="834009" y="143344"/>
                  </a:lnTo>
                  <a:lnTo>
                    <a:pt x="837247" y="125374"/>
                  </a:lnTo>
                  <a:lnTo>
                    <a:pt x="838327" y="105918"/>
                  </a:lnTo>
                  <a:close/>
                </a:path>
                <a:path w="859790" h="286385">
                  <a:moveTo>
                    <a:pt x="859536" y="271030"/>
                  </a:moveTo>
                  <a:lnTo>
                    <a:pt x="0" y="271030"/>
                  </a:lnTo>
                  <a:lnTo>
                    <a:pt x="0" y="286258"/>
                  </a:lnTo>
                  <a:lnTo>
                    <a:pt x="859536" y="286258"/>
                  </a:lnTo>
                  <a:lnTo>
                    <a:pt x="859536" y="271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148066" y="3231260"/>
            <a:ext cx="78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𝑥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45245" y="3557396"/>
            <a:ext cx="286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𝑑𝑦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82202" y="3344729"/>
            <a:ext cx="2816860" cy="6057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75"/>
              </a:spcBef>
              <a:tabLst>
                <a:tab pos="499745" algn="l"/>
              </a:tabLst>
            </a:pP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𝟐𝟎𝜸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270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 dirty="0">
              <a:latin typeface="Cambria Math"/>
              <a:cs typeface="Cambria Math"/>
            </a:endParaRPr>
          </a:p>
          <a:p>
            <a:pPr marL="112395">
              <a:lnSpc>
                <a:spcPct val="100000"/>
              </a:lnSpc>
              <a:spcBef>
                <a:spcPts val="365"/>
              </a:spcBef>
            </a:pPr>
            <a:r>
              <a:rPr sz="1300" spc="-25" dirty="0">
                <a:solidFill>
                  <a:srgbClr val="385622"/>
                </a:solidFill>
                <a:latin typeface="Cambria Math"/>
                <a:cs typeface="Cambria Math"/>
              </a:rPr>
              <a:t>𝒙=4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97346" y="2831973"/>
            <a:ext cx="2450465" cy="8731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75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chain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rule:</a:t>
            </a:r>
            <a:endParaRPr sz="1800">
              <a:latin typeface="Century Gothic"/>
              <a:cs typeface="Century Gothic"/>
            </a:endParaRPr>
          </a:p>
          <a:p>
            <a:pPr marL="1433195">
              <a:lnSpc>
                <a:spcPct val="100000"/>
              </a:lnSpc>
              <a:spcBef>
                <a:spcPts val="1175"/>
              </a:spcBef>
            </a:pPr>
            <a:r>
              <a:rPr sz="1800" dirty="0">
                <a:latin typeface="Cambria Math"/>
                <a:cs typeface="Cambria Math"/>
              </a:rPr>
              <a:t>𝛾</a:t>
            </a:r>
            <a:r>
              <a:rPr sz="1950" baseline="-14957" dirty="0">
                <a:latin typeface="Cambria Math"/>
                <a:cs typeface="Cambria Math"/>
              </a:rPr>
              <a:t>7</a:t>
            </a:r>
            <a:r>
              <a:rPr sz="1950" spc="405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𝟒</a:t>
            </a:r>
            <a:r>
              <a:rPr sz="1950" spc="277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50917" y="2777363"/>
            <a:ext cx="671830" cy="6489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90"/>
              </a:spcBef>
            </a:pP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50592" y="4316933"/>
            <a:ext cx="671830" cy="107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 marL="43815">
              <a:lnSpc>
                <a:spcPct val="100000"/>
              </a:lnSpc>
              <a:spcBef>
                <a:spcPts val="141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37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652B8A-EBF0-3F4F-6B82-3B7ECA8840DD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83DA76-4A4C-638B-B1AB-D96F4515C1EF}"/>
              </a:ext>
            </a:extLst>
          </p:cNvPr>
          <p:cNvCxnSpPr/>
          <p:nvPr/>
        </p:nvCxnSpPr>
        <p:spPr>
          <a:xfrm>
            <a:off x="8321636" y="2381758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EAA078-B6F1-6883-E474-72059FFC7C13}"/>
              </a:ext>
            </a:extLst>
          </p:cNvPr>
          <p:cNvCxnSpPr/>
          <p:nvPr/>
        </p:nvCxnSpPr>
        <p:spPr>
          <a:xfrm>
            <a:off x="8133587" y="3564028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3AF6940-D8ED-2F77-5769-231E6C5AB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465323"/>
              </p:ext>
            </p:extLst>
          </p:nvPr>
        </p:nvGraphicFramePr>
        <p:xfrm>
          <a:off x="1909763" y="1827213"/>
          <a:ext cx="8264525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763" y="1827213"/>
                        <a:ext cx="8264525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97372" y="4664202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0917" y="2777363"/>
            <a:ext cx="671830" cy="6489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90"/>
              </a:spcBef>
            </a:pPr>
            <a:r>
              <a:rPr sz="1800" b="1" strike="sngStrike" spc="-25" dirty="0">
                <a:solidFill>
                  <a:srgbClr val="385622"/>
                </a:solidFill>
                <a:latin typeface="Century Gothic"/>
                <a:cs typeface="Century Gothic"/>
              </a:rPr>
              <a:t>4.0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2088" y="1686179"/>
            <a:ext cx="1476375" cy="7645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L="1047115">
              <a:lnSpc>
                <a:spcPct val="100000"/>
              </a:lnSpc>
              <a:spcBef>
                <a:spcPts val="75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2088" y="4010212"/>
            <a:ext cx="1408430" cy="6070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075690">
              <a:lnSpc>
                <a:spcPct val="100000"/>
              </a:lnSpc>
              <a:spcBef>
                <a:spcPts val="225"/>
              </a:spcBef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3553" y="4709921"/>
            <a:ext cx="1489075" cy="79121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53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20955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467D65A-14F1-8A39-B653-7504A779B4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spc="-665" dirty="0"/>
              <a:t> </a:t>
            </a:r>
            <a:r>
              <a:rPr dirty="0"/>
              <a:t>Backward</a:t>
            </a:r>
            <a:r>
              <a:rPr spc="-10" dirty="0"/>
              <a:t> </a:t>
            </a:r>
            <a:r>
              <a:rPr spc="-20" dirty="0"/>
              <a:t>pass</a:t>
            </a:r>
            <a:r>
              <a:rPr dirty="0"/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11829" y="2122170"/>
            <a:ext cx="2010410" cy="271907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300">
              <a:latin typeface="Century Gothic"/>
              <a:cs typeface="Century Gothic"/>
            </a:endParaRPr>
          </a:p>
          <a:p>
            <a:pPr marR="29209" algn="r">
              <a:lnSpc>
                <a:spcPct val="100000"/>
              </a:lnSpc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Cambria Math"/>
              <a:cs typeface="Cambria Math"/>
            </a:endParaRPr>
          </a:p>
          <a:p>
            <a:pPr marL="345440">
              <a:lnSpc>
                <a:spcPct val="100000"/>
              </a:lnSpc>
            </a:pP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40343" y="1662302"/>
            <a:ext cx="864235" cy="15240"/>
          </a:xfrm>
          <a:custGeom>
            <a:avLst/>
            <a:gdLst/>
            <a:ahLst/>
            <a:cxnLst/>
            <a:rect l="l" t="t" r="r" b="b"/>
            <a:pathLst>
              <a:path w="864234" h="15239">
                <a:moveTo>
                  <a:pt x="864107" y="0"/>
                </a:moveTo>
                <a:lnTo>
                  <a:pt x="0" y="0"/>
                </a:lnTo>
                <a:lnTo>
                  <a:pt x="0" y="15239"/>
                </a:lnTo>
                <a:lnTo>
                  <a:pt x="864107" y="15239"/>
                </a:lnTo>
                <a:lnTo>
                  <a:pt x="864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99093" y="1391285"/>
            <a:ext cx="685800" cy="212090"/>
          </a:xfrm>
          <a:custGeom>
            <a:avLst/>
            <a:gdLst/>
            <a:ahLst/>
            <a:cxnLst/>
            <a:rect l="l" t="t" r="r" b="b"/>
            <a:pathLst>
              <a:path w="685800" h="212090">
                <a:moveTo>
                  <a:pt x="618108" y="0"/>
                </a:moveTo>
                <a:lnTo>
                  <a:pt x="615187" y="8509"/>
                </a:lnTo>
                <a:lnTo>
                  <a:pt x="627401" y="13892"/>
                </a:lnTo>
                <a:lnTo>
                  <a:pt x="637936" y="21288"/>
                </a:lnTo>
                <a:lnTo>
                  <a:pt x="659350" y="55429"/>
                </a:lnTo>
                <a:lnTo>
                  <a:pt x="666368" y="104775"/>
                </a:lnTo>
                <a:lnTo>
                  <a:pt x="665583" y="123444"/>
                </a:lnTo>
                <a:lnTo>
                  <a:pt x="653796" y="169163"/>
                </a:lnTo>
                <a:lnTo>
                  <a:pt x="627542" y="197738"/>
                </a:lnTo>
                <a:lnTo>
                  <a:pt x="615441" y="203073"/>
                </a:lnTo>
                <a:lnTo>
                  <a:pt x="618108" y="211709"/>
                </a:lnTo>
                <a:lnTo>
                  <a:pt x="658631" y="187705"/>
                </a:lnTo>
                <a:lnTo>
                  <a:pt x="681307" y="143335"/>
                </a:lnTo>
                <a:lnTo>
                  <a:pt x="685673" y="105917"/>
                </a:lnTo>
                <a:lnTo>
                  <a:pt x="684579" y="86483"/>
                </a:lnTo>
                <a:lnTo>
                  <a:pt x="668274" y="37084"/>
                </a:lnTo>
                <a:lnTo>
                  <a:pt x="633466" y="5526"/>
                </a:lnTo>
                <a:lnTo>
                  <a:pt x="618108" y="0"/>
                </a:lnTo>
                <a:close/>
              </a:path>
              <a:path w="685800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28658" y="1320800"/>
            <a:ext cx="78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30410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55505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2088" y="4316933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8B414035-8EF5-F4E8-F5C7-8B11BBFF5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763" y="1827213"/>
          <a:ext cx="8264525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763" y="1827213"/>
                        <a:ext cx="8264525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1829" y="2823210"/>
            <a:ext cx="2010410" cy="201803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marR="29209" algn="r">
              <a:lnSpc>
                <a:spcPct val="100000"/>
              </a:lnSpc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Cambria Math"/>
              <a:cs typeface="Cambria Math"/>
            </a:endParaRPr>
          </a:p>
          <a:p>
            <a:pPr marL="345440">
              <a:lnSpc>
                <a:spcPct val="100000"/>
              </a:lnSpc>
            </a:pP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40343" y="1662302"/>
            <a:ext cx="864235" cy="15240"/>
          </a:xfrm>
          <a:custGeom>
            <a:avLst/>
            <a:gdLst/>
            <a:ahLst/>
            <a:cxnLst/>
            <a:rect l="l" t="t" r="r" b="b"/>
            <a:pathLst>
              <a:path w="864234" h="15239">
                <a:moveTo>
                  <a:pt x="864107" y="0"/>
                </a:moveTo>
                <a:lnTo>
                  <a:pt x="0" y="0"/>
                </a:lnTo>
                <a:lnTo>
                  <a:pt x="0" y="15239"/>
                </a:lnTo>
                <a:lnTo>
                  <a:pt x="864107" y="15239"/>
                </a:lnTo>
                <a:lnTo>
                  <a:pt x="864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99093" y="1391285"/>
            <a:ext cx="685800" cy="212090"/>
          </a:xfrm>
          <a:custGeom>
            <a:avLst/>
            <a:gdLst/>
            <a:ahLst/>
            <a:cxnLst/>
            <a:rect l="l" t="t" r="r" b="b"/>
            <a:pathLst>
              <a:path w="685800" h="212090">
                <a:moveTo>
                  <a:pt x="618108" y="0"/>
                </a:moveTo>
                <a:lnTo>
                  <a:pt x="615187" y="8509"/>
                </a:lnTo>
                <a:lnTo>
                  <a:pt x="627401" y="13892"/>
                </a:lnTo>
                <a:lnTo>
                  <a:pt x="637936" y="21288"/>
                </a:lnTo>
                <a:lnTo>
                  <a:pt x="659350" y="55429"/>
                </a:lnTo>
                <a:lnTo>
                  <a:pt x="666368" y="104775"/>
                </a:lnTo>
                <a:lnTo>
                  <a:pt x="665583" y="123444"/>
                </a:lnTo>
                <a:lnTo>
                  <a:pt x="653796" y="169163"/>
                </a:lnTo>
                <a:lnTo>
                  <a:pt x="627542" y="197738"/>
                </a:lnTo>
                <a:lnTo>
                  <a:pt x="615441" y="203073"/>
                </a:lnTo>
                <a:lnTo>
                  <a:pt x="618108" y="211709"/>
                </a:lnTo>
                <a:lnTo>
                  <a:pt x="658631" y="187705"/>
                </a:lnTo>
                <a:lnTo>
                  <a:pt x="681307" y="143335"/>
                </a:lnTo>
                <a:lnTo>
                  <a:pt x="685673" y="105917"/>
                </a:lnTo>
                <a:lnTo>
                  <a:pt x="684579" y="86483"/>
                </a:lnTo>
                <a:lnTo>
                  <a:pt x="668274" y="37084"/>
                </a:lnTo>
                <a:lnTo>
                  <a:pt x="633466" y="5526"/>
                </a:lnTo>
                <a:lnTo>
                  <a:pt x="618108" y="0"/>
                </a:lnTo>
                <a:close/>
              </a:path>
              <a:path w="685800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28658" y="1320800"/>
            <a:ext cx="78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30410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55505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74253" y="2125852"/>
            <a:ext cx="864235" cy="286385"/>
          </a:xfrm>
          <a:custGeom>
            <a:avLst/>
            <a:gdLst/>
            <a:ahLst/>
            <a:cxnLst/>
            <a:rect l="l" t="t" r="r" b="b"/>
            <a:pathLst>
              <a:path w="864234" h="286385">
                <a:moveTo>
                  <a:pt x="230886" y="8636"/>
                </a:moveTo>
                <a:lnTo>
                  <a:pt x="227838" y="0"/>
                </a:lnTo>
                <a:lnTo>
                  <a:pt x="212496" y="5537"/>
                </a:lnTo>
                <a:lnTo>
                  <a:pt x="199047" y="13550"/>
                </a:lnTo>
                <a:lnTo>
                  <a:pt x="170129" y="52095"/>
                </a:lnTo>
                <a:lnTo>
                  <a:pt x="160274" y="105918"/>
                </a:lnTo>
                <a:lnTo>
                  <a:pt x="161366" y="125374"/>
                </a:lnTo>
                <a:lnTo>
                  <a:pt x="177673" y="174752"/>
                </a:lnTo>
                <a:lnTo>
                  <a:pt x="212420" y="206184"/>
                </a:lnTo>
                <a:lnTo>
                  <a:pt x="227838" y="211709"/>
                </a:lnTo>
                <a:lnTo>
                  <a:pt x="230505" y="203200"/>
                </a:lnTo>
                <a:lnTo>
                  <a:pt x="218452" y="197802"/>
                </a:lnTo>
                <a:lnTo>
                  <a:pt x="208038" y="190334"/>
                </a:lnTo>
                <a:lnTo>
                  <a:pt x="186639" y="155638"/>
                </a:lnTo>
                <a:lnTo>
                  <a:pt x="179578" y="104775"/>
                </a:lnTo>
                <a:lnTo>
                  <a:pt x="180352" y="86728"/>
                </a:lnTo>
                <a:lnTo>
                  <a:pt x="192151" y="42164"/>
                </a:lnTo>
                <a:lnTo>
                  <a:pt x="218668" y="13957"/>
                </a:lnTo>
                <a:lnTo>
                  <a:pt x="230886" y="8636"/>
                </a:lnTo>
                <a:close/>
              </a:path>
              <a:path w="864234" h="286385">
                <a:moveTo>
                  <a:pt x="844423" y="105918"/>
                </a:moveTo>
                <a:lnTo>
                  <a:pt x="834555" y="52095"/>
                </a:lnTo>
                <a:lnTo>
                  <a:pt x="805688" y="13550"/>
                </a:lnTo>
                <a:lnTo>
                  <a:pt x="776859" y="0"/>
                </a:lnTo>
                <a:lnTo>
                  <a:pt x="773938" y="8636"/>
                </a:lnTo>
                <a:lnTo>
                  <a:pt x="786142" y="13957"/>
                </a:lnTo>
                <a:lnTo>
                  <a:pt x="796683" y="21310"/>
                </a:lnTo>
                <a:lnTo>
                  <a:pt x="818095" y="55435"/>
                </a:lnTo>
                <a:lnTo>
                  <a:pt x="825119" y="104775"/>
                </a:lnTo>
                <a:lnTo>
                  <a:pt x="824331" y="123444"/>
                </a:lnTo>
                <a:lnTo>
                  <a:pt x="812546" y="169164"/>
                </a:lnTo>
                <a:lnTo>
                  <a:pt x="786282" y="197802"/>
                </a:lnTo>
                <a:lnTo>
                  <a:pt x="774192" y="203200"/>
                </a:lnTo>
                <a:lnTo>
                  <a:pt x="776859" y="211709"/>
                </a:lnTo>
                <a:lnTo>
                  <a:pt x="817372" y="187706"/>
                </a:lnTo>
                <a:lnTo>
                  <a:pt x="840054" y="143344"/>
                </a:lnTo>
                <a:lnTo>
                  <a:pt x="843318" y="125374"/>
                </a:lnTo>
                <a:lnTo>
                  <a:pt x="844423" y="105918"/>
                </a:lnTo>
                <a:close/>
              </a:path>
              <a:path w="864234" h="286385">
                <a:moveTo>
                  <a:pt x="864108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64108" y="286258"/>
                </a:lnTo>
                <a:lnTo>
                  <a:pt x="864108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64320" y="238175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01353" y="2547874"/>
            <a:ext cx="3422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385622"/>
                </a:solidFill>
                <a:latin typeface="Cambria Math"/>
                <a:cs typeface="Cambria Math"/>
              </a:rPr>
              <a:t>𝒙=6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62568" y="2055063"/>
            <a:ext cx="1715135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4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3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 dirty="0">
              <a:latin typeface="Cambria Math"/>
              <a:cs typeface="Cambria Math"/>
            </a:endParaRPr>
          </a:p>
          <a:p>
            <a:pPr marL="876300">
              <a:lnSpc>
                <a:spcPts val="1764"/>
              </a:lnSpc>
              <a:tabLst>
                <a:tab pos="1339850" algn="l"/>
              </a:tabLst>
            </a:pP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spc="-6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𝟔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2088" y="4316933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BC20AF-4B79-7E64-C924-A41EA01A4ECA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A10257-509E-8B58-545D-E6E94C8542CF}"/>
              </a:ext>
            </a:extLst>
          </p:cNvPr>
          <p:cNvCxnSpPr/>
          <p:nvPr/>
        </p:nvCxnSpPr>
        <p:spPr>
          <a:xfrm>
            <a:off x="8362568" y="2369071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1D61CF2-CB2B-4C1D-AD36-83158D6E43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884" y="2150745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40343" y="1662302"/>
            <a:ext cx="864235" cy="15240"/>
          </a:xfrm>
          <a:custGeom>
            <a:avLst/>
            <a:gdLst/>
            <a:ahLst/>
            <a:cxnLst/>
            <a:rect l="l" t="t" r="r" b="b"/>
            <a:pathLst>
              <a:path w="864234" h="15239">
                <a:moveTo>
                  <a:pt x="864107" y="0"/>
                </a:moveTo>
                <a:lnTo>
                  <a:pt x="0" y="0"/>
                </a:lnTo>
                <a:lnTo>
                  <a:pt x="0" y="15239"/>
                </a:lnTo>
                <a:lnTo>
                  <a:pt x="864107" y="15239"/>
                </a:lnTo>
                <a:lnTo>
                  <a:pt x="864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99093" y="1391285"/>
            <a:ext cx="685800" cy="212090"/>
          </a:xfrm>
          <a:custGeom>
            <a:avLst/>
            <a:gdLst/>
            <a:ahLst/>
            <a:cxnLst/>
            <a:rect l="l" t="t" r="r" b="b"/>
            <a:pathLst>
              <a:path w="685800" h="212090">
                <a:moveTo>
                  <a:pt x="618108" y="0"/>
                </a:moveTo>
                <a:lnTo>
                  <a:pt x="615187" y="8509"/>
                </a:lnTo>
                <a:lnTo>
                  <a:pt x="627401" y="13892"/>
                </a:lnTo>
                <a:lnTo>
                  <a:pt x="637936" y="21288"/>
                </a:lnTo>
                <a:lnTo>
                  <a:pt x="659350" y="55429"/>
                </a:lnTo>
                <a:lnTo>
                  <a:pt x="666368" y="104775"/>
                </a:lnTo>
                <a:lnTo>
                  <a:pt x="665583" y="123444"/>
                </a:lnTo>
                <a:lnTo>
                  <a:pt x="653796" y="169163"/>
                </a:lnTo>
                <a:lnTo>
                  <a:pt x="627542" y="197738"/>
                </a:lnTo>
                <a:lnTo>
                  <a:pt x="615441" y="203073"/>
                </a:lnTo>
                <a:lnTo>
                  <a:pt x="618108" y="211709"/>
                </a:lnTo>
                <a:lnTo>
                  <a:pt x="658631" y="187705"/>
                </a:lnTo>
                <a:lnTo>
                  <a:pt x="681307" y="143335"/>
                </a:lnTo>
                <a:lnTo>
                  <a:pt x="685673" y="105917"/>
                </a:lnTo>
                <a:lnTo>
                  <a:pt x="684579" y="86483"/>
                </a:lnTo>
                <a:lnTo>
                  <a:pt x="668274" y="37084"/>
                </a:lnTo>
                <a:lnTo>
                  <a:pt x="633466" y="5526"/>
                </a:lnTo>
                <a:lnTo>
                  <a:pt x="618108" y="0"/>
                </a:lnTo>
                <a:close/>
              </a:path>
              <a:path w="685800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28658" y="1320800"/>
            <a:ext cx="78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30410" y="164693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55505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74253" y="2125852"/>
            <a:ext cx="864235" cy="286385"/>
          </a:xfrm>
          <a:custGeom>
            <a:avLst/>
            <a:gdLst/>
            <a:ahLst/>
            <a:cxnLst/>
            <a:rect l="l" t="t" r="r" b="b"/>
            <a:pathLst>
              <a:path w="864234" h="286385">
                <a:moveTo>
                  <a:pt x="230886" y="8636"/>
                </a:moveTo>
                <a:lnTo>
                  <a:pt x="227838" y="0"/>
                </a:lnTo>
                <a:lnTo>
                  <a:pt x="212496" y="5537"/>
                </a:lnTo>
                <a:lnTo>
                  <a:pt x="199047" y="13550"/>
                </a:lnTo>
                <a:lnTo>
                  <a:pt x="170129" y="52095"/>
                </a:lnTo>
                <a:lnTo>
                  <a:pt x="160274" y="105918"/>
                </a:lnTo>
                <a:lnTo>
                  <a:pt x="161366" y="125374"/>
                </a:lnTo>
                <a:lnTo>
                  <a:pt x="177673" y="174752"/>
                </a:lnTo>
                <a:lnTo>
                  <a:pt x="212420" y="206184"/>
                </a:lnTo>
                <a:lnTo>
                  <a:pt x="227838" y="211709"/>
                </a:lnTo>
                <a:lnTo>
                  <a:pt x="230505" y="203200"/>
                </a:lnTo>
                <a:lnTo>
                  <a:pt x="218452" y="197802"/>
                </a:lnTo>
                <a:lnTo>
                  <a:pt x="208038" y="190334"/>
                </a:lnTo>
                <a:lnTo>
                  <a:pt x="186639" y="155638"/>
                </a:lnTo>
                <a:lnTo>
                  <a:pt x="179578" y="104775"/>
                </a:lnTo>
                <a:lnTo>
                  <a:pt x="180352" y="86728"/>
                </a:lnTo>
                <a:lnTo>
                  <a:pt x="192151" y="42164"/>
                </a:lnTo>
                <a:lnTo>
                  <a:pt x="218668" y="13957"/>
                </a:lnTo>
                <a:lnTo>
                  <a:pt x="230886" y="8636"/>
                </a:lnTo>
                <a:close/>
              </a:path>
              <a:path w="864234" h="286385">
                <a:moveTo>
                  <a:pt x="844423" y="105918"/>
                </a:moveTo>
                <a:lnTo>
                  <a:pt x="834555" y="52095"/>
                </a:lnTo>
                <a:lnTo>
                  <a:pt x="805688" y="13550"/>
                </a:lnTo>
                <a:lnTo>
                  <a:pt x="776859" y="0"/>
                </a:lnTo>
                <a:lnTo>
                  <a:pt x="773938" y="8636"/>
                </a:lnTo>
                <a:lnTo>
                  <a:pt x="786142" y="13957"/>
                </a:lnTo>
                <a:lnTo>
                  <a:pt x="796683" y="21310"/>
                </a:lnTo>
                <a:lnTo>
                  <a:pt x="818095" y="55435"/>
                </a:lnTo>
                <a:lnTo>
                  <a:pt x="825119" y="104775"/>
                </a:lnTo>
                <a:lnTo>
                  <a:pt x="824331" y="123444"/>
                </a:lnTo>
                <a:lnTo>
                  <a:pt x="812546" y="169164"/>
                </a:lnTo>
                <a:lnTo>
                  <a:pt x="786282" y="197802"/>
                </a:lnTo>
                <a:lnTo>
                  <a:pt x="774192" y="203200"/>
                </a:lnTo>
                <a:lnTo>
                  <a:pt x="776859" y="211709"/>
                </a:lnTo>
                <a:lnTo>
                  <a:pt x="817372" y="187706"/>
                </a:lnTo>
                <a:lnTo>
                  <a:pt x="840054" y="143344"/>
                </a:lnTo>
                <a:lnTo>
                  <a:pt x="843318" y="125374"/>
                </a:lnTo>
                <a:lnTo>
                  <a:pt x="844423" y="105918"/>
                </a:lnTo>
                <a:close/>
              </a:path>
              <a:path w="864234" h="286385">
                <a:moveTo>
                  <a:pt x="864108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64108" y="286258"/>
                </a:lnTo>
                <a:lnTo>
                  <a:pt x="864108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01353" y="2547874"/>
            <a:ext cx="3422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solidFill>
                  <a:srgbClr val="385622"/>
                </a:solidFill>
                <a:latin typeface="Cambria Math"/>
                <a:cs typeface="Cambria Math"/>
              </a:rPr>
              <a:t>𝒙=6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62568" y="2055063"/>
            <a:ext cx="1715135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4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3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 dirty="0">
              <a:latin typeface="Cambria Math"/>
              <a:cs typeface="Cambria Math"/>
            </a:endParaRPr>
          </a:p>
          <a:p>
            <a:pPr marL="876300">
              <a:lnSpc>
                <a:spcPts val="1764"/>
              </a:lnSpc>
              <a:tabLst>
                <a:tab pos="1339850" algn="l"/>
              </a:tabLst>
            </a:pP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spc="-6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𝐱</a:t>
            </a:r>
            <a:r>
              <a:rPr sz="1800" spc="9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𝟔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21981" y="2963671"/>
            <a:ext cx="105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𝛾</a:t>
            </a:r>
            <a:r>
              <a:rPr sz="1950" baseline="-14957" dirty="0">
                <a:latin typeface="Cambria Math"/>
                <a:cs typeface="Cambria Math"/>
              </a:rPr>
              <a:t>8</a:t>
            </a:r>
            <a:r>
              <a:rPr sz="1950" spc="419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𝟕</a:t>
            </a:r>
            <a:r>
              <a:rPr sz="1950" spc="284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89417" y="2860039"/>
            <a:ext cx="864235" cy="286385"/>
          </a:xfrm>
          <a:custGeom>
            <a:avLst/>
            <a:gdLst/>
            <a:ahLst/>
            <a:cxnLst/>
            <a:rect l="l" t="t" r="r" b="b"/>
            <a:pathLst>
              <a:path w="864234" h="286385">
                <a:moveTo>
                  <a:pt x="230886" y="8636"/>
                </a:moveTo>
                <a:lnTo>
                  <a:pt x="227838" y="0"/>
                </a:lnTo>
                <a:lnTo>
                  <a:pt x="212496" y="5600"/>
                </a:lnTo>
                <a:lnTo>
                  <a:pt x="199047" y="13652"/>
                </a:lnTo>
                <a:lnTo>
                  <a:pt x="170141" y="52171"/>
                </a:lnTo>
                <a:lnTo>
                  <a:pt x="160401" y="106045"/>
                </a:lnTo>
                <a:lnTo>
                  <a:pt x="161467" y="125488"/>
                </a:lnTo>
                <a:lnTo>
                  <a:pt x="177800" y="174752"/>
                </a:lnTo>
                <a:lnTo>
                  <a:pt x="212471" y="206298"/>
                </a:lnTo>
                <a:lnTo>
                  <a:pt x="227838" y="211836"/>
                </a:lnTo>
                <a:lnTo>
                  <a:pt x="230505" y="203200"/>
                </a:lnTo>
                <a:lnTo>
                  <a:pt x="218452" y="197866"/>
                </a:lnTo>
                <a:lnTo>
                  <a:pt x="208038" y="190436"/>
                </a:lnTo>
                <a:lnTo>
                  <a:pt x="186715" y="155765"/>
                </a:lnTo>
                <a:lnTo>
                  <a:pt x="179705" y="104902"/>
                </a:lnTo>
                <a:lnTo>
                  <a:pt x="180479" y="86842"/>
                </a:lnTo>
                <a:lnTo>
                  <a:pt x="192151" y="42164"/>
                </a:lnTo>
                <a:lnTo>
                  <a:pt x="218668" y="13957"/>
                </a:lnTo>
                <a:lnTo>
                  <a:pt x="230886" y="8636"/>
                </a:lnTo>
                <a:close/>
              </a:path>
              <a:path w="864234" h="286385">
                <a:moveTo>
                  <a:pt x="844423" y="106045"/>
                </a:moveTo>
                <a:lnTo>
                  <a:pt x="834605" y="52171"/>
                </a:lnTo>
                <a:lnTo>
                  <a:pt x="805751" y="13665"/>
                </a:lnTo>
                <a:lnTo>
                  <a:pt x="776859" y="0"/>
                </a:lnTo>
                <a:lnTo>
                  <a:pt x="773938" y="8636"/>
                </a:lnTo>
                <a:lnTo>
                  <a:pt x="786142" y="13957"/>
                </a:lnTo>
                <a:lnTo>
                  <a:pt x="796683" y="21310"/>
                </a:lnTo>
                <a:lnTo>
                  <a:pt x="818095" y="55460"/>
                </a:lnTo>
                <a:lnTo>
                  <a:pt x="825119" y="104902"/>
                </a:lnTo>
                <a:lnTo>
                  <a:pt x="824331" y="123571"/>
                </a:lnTo>
                <a:lnTo>
                  <a:pt x="812546" y="169291"/>
                </a:lnTo>
                <a:lnTo>
                  <a:pt x="786282" y="197866"/>
                </a:lnTo>
                <a:lnTo>
                  <a:pt x="774192" y="203200"/>
                </a:lnTo>
                <a:lnTo>
                  <a:pt x="776859" y="211836"/>
                </a:lnTo>
                <a:lnTo>
                  <a:pt x="817372" y="187731"/>
                </a:lnTo>
                <a:lnTo>
                  <a:pt x="840054" y="143408"/>
                </a:lnTo>
                <a:lnTo>
                  <a:pt x="843318" y="125488"/>
                </a:lnTo>
                <a:lnTo>
                  <a:pt x="844423" y="106045"/>
                </a:lnTo>
                <a:close/>
              </a:path>
              <a:path w="864234" h="286385">
                <a:moveTo>
                  <a:pt x="864108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64108" y="286258"/>
                </a:lnTo>
                <a:lnTo>
                  <a:pt x="864108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77859" y="2247900"/>
            <a:ext cx="787400" cy="84201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398780">
              <a:lnSpc>
                <a:spcPct val="100000"/>
              </a:lnSpc>
              <a:spcBef>
                <a:spcPts val="115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4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3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79611" y="311607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16568" y="2903403"/>
            <a:ext cx="2684780" cy="6057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75"/>
              </a:spcBef>
              <a:tabLst>
                <a:tab pos="504190" algn="l"/>
              </a:tabLst>
            </a:pP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270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 dirty="0">
              <a:latin typeface="Cambria Math"/>
              <a:cs typeface="Cambria Math"/>
            </a:endParaRPr>
          </a:p>
          <a:p>
            <a:pPr marL="112395">
              <a:lnSpc>
                <a:spcPct val="100000"/>
              </a:lnSpc>
              <a:spcBef>
                <a:spcPts val="365"/>
              </a:spcBef>
            </a:pPr>
            <a:r>
              <a:rPr sz="1300" spc="-25" dirty="0">
                <a:solidFill>
                  <a:srgbClr val="385622"/>
                </a:solidFill>
                <a:latin typeface="Cambria Math"/>
                <a:cs typeface="Cambria Math"/>
              </a:rPr>
              <a:t>𝒙=𝟔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14009" y="2988945"/>
            <a:ext cx="163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chain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rule: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11829" y="2823210"/>
            <a:ext cx="2010410" cy="201803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marR="29209" algn="r">
              <a:lnSpc>
                <a:spcPct val="100000"/>
              </a:lnSpc>
            </a:pP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Cambria Math"/>
              <a:cs typeface="Cambria Math"/>
            </a:endParaRPr>
          </a:p>
          <a:p>
            <a:pPr marL="345440">
              <a:lnSpc>
                <a:spcPct val="100000"/>
              </a:lnSpc>
            </a:pP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  <a:p>
            <a:pPr marL="243204">
              <a:lnSpc>
                <a:spcPct val="100000"/>
              </a:lnSpc>
              <a:spcBef>
                <a:spcPts val="57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0D0D0D"/>
                </a:solidFill>
                <a:latin typeface="Century Gothic"/>
                <a:cs typeface="Century Gothic"/>
              </a:rPr>
              <a:t>+2.0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82088" y="4316933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589ABB-F137-8802-4A91-64C78D2B8A2B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030925-D1B7-27C8-6B00-990A2C58C055}"/>
              </a:ext>
            </a:extLst>
          </p:cNvPr>
          <p:cNvCxnSpPr/>
          <p:nvPr/>
        </p:nvCxnSpPr>
        <p:spPr>
          <a:xfrm>
            <a:off x="8305037" y="2362200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F2D826-7BBE-14B1-76D8-A023D9DAAF9E}"/>
              </a:ext>
            </a:extLst>
          </p:cNvPr>
          <p:cNvCxnSpPr/>
          <p:nvPr/>
        </p:nvCxnSpPr>
        <p:spPr>
          <a:xfrm>
            <a:off x="8267953" y="3146424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B2D0954-1FAE-CD71-88E7-9DE8931895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211829" y="2122170"/>
            <a:ext cx="2010410" cy="271907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300">
              <a:latin typeface="Century Gothic"/>
              <a:cs typeface="Century Gothic"/>
            </a:endParaRPr>
          </a:p>
          <a:p>
            <a:pPr marR="29209" algn="r">
              <a:lnSpc>
                <a:spcPct val="100000"/>
              </a:lnSpc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Cambria Math"/>
              <a:cs typeface="Cambria Math"/>
            </a:endParaRPr>
          </a:p>
          <a:p>
            <a:pPr marL="345440">
              <a:lnSpc>
                <a:spcPct val="100000"/>
              </a:lnSpc>
            </a:pP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  <a:p>
            <a:pPr marL="243204">
              <a:lnSpc>
                <a:spcPct val="100000"/>
              </a:lnSpc>
              <a:spcBef>
                <a:spcPts val="57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2088" y="4316933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2E8E578-B043-D382-3E68-878846AD6A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840343" y="1662302"/>
            <a:ext cx="864235" cy="15240"/>
          </a:xfrm>
          <a:custGeom>
            <a:avLst/>
            <a:gdLst/>
            <a:ahLst/>
            <a:cxnLst/>
            <a:rect l="l" t="t" r="r" b="b"/>
            <a:pathLst>
              <a:path w="864234" h="15239">
                <a:moveTo>
                  <a:pt x="864107" y="0"/>
                </a:moveTo>
                <a:lnTo>
                  <a:pt x="0" y="0"/>
                </a:lnTo>
                <a:lnTo>
                  <a:pt x="0" y="15239"/>
                </a:lnTo>
                <a:lnTo>
                  <a:pt x="864107" y="15239"/>
                </a:lnTo>
                <a:lnTo>
                  <a:pt x="864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99093" y="1391285"/>
            <a:ext cx="685800" cy="212090"/>
          </a:xfrm>
          <a:custGeom>
            <a:avLst/>
            <a:gdLst/>
            <a:ahLst/>
            <a:cxnLst/>
            <a:rect l="l" t="t" r="r" b="b"/>
            <a:pathLst>
              <a:path w="685800" h="212090">
                <a:moveTo>
                  <a:pt x="618108" y="0"/>
                </a:moveTo>
                <a:lnTo>
                  <a:pt x="615187" y="8509"/>
                </a:lnTo>
                <a:lnTo>
                  <a:pt x="627401" y="13892"/>
                </a:lnTo>
                <a:lnTo>
                  <a:pt x="637936" y="21288"/>
                </a:lnTo>
                <a:lnTo>
                  <a:pt x="659350" y="55429"/>
                </a:lnTo>
                <a:lnTo>
                  <a:pt x="666368" y="104775"/>
                </a:lnTo>
                <a:lnTo>
                  <a:pt x="665583" y="123444"/>
                </a:lnTo>
                <a:lnTo>
                  <a:pt x="653796" y="169163"/>
                </a:lnTo>
                <a:lnTo>
                  <a:pt x="627542" y="197738"/>
                </a:lnTo>
                <a:lnTo>
                  <a:pt x="615441" y="203073"/>
                </a:lnTo>
                <a:lnTo>
                  <a:pt x="618108" y="211709"/>
                </a:lnTo>
                <a:lnTo>
                  <a:pt x="658631" y="187705"/>
                </a:lnTo>
                <a:lnTo>
                  <a:pt x="681307" y="143335"/>
                </a:lnTo>
                <a:lnTo>
                  <a:pt x="685673" y="105917"/>
                </a:lnTo>
                <a:lnTo>
                  <a:pt x="684579" y="86483"/>
                </a:lnTo>
                <a:lnTo>
                  <a:pt x="668274" y="37084"/>
                </a:lnTo>
                <a:lnTo>
                  <a:pt x="633466" y="5526"/>
                </a:lnTo>
                <a:lnTo>
                  <a:pt x="618108" y="0"/>
                </a:lnTo>
                <a:close/>
              </a:path>
              <a:path w="685800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28658" y="1320800"/>
            <a:ext cx="78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28886" y="1646935"/>
            <a:ext cx="286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𝑑𝑦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7061" y="3953423"/>
            <a:ext cx="672465" cy="7200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675"/>
              </a:spcBef>
            </a:pP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1829" y="2122170"/>
            <a:ext cx="2010410" cy="177418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300">
              <a:latin typeface="Century Gothic"/>
              <a:cs typeface="Century Gothic"/>
            </a:endParaRPr>
          </a:p>
          <a:p>
            <a:pPr marR="29209" algn="r">
              <a:lnSpc>
                <a:spcPct val="100000"/>
              </a:lnSpc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55505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2088" y="4316933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36FF33-DB0A-415A-FA44-C03D7E15DC00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0208211F-11BC-1BFF-38FE-DCD429E253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840343" y="1662302"/>
            <a:ext cx="864235" cy="15240"/>
          </a:xfrm>
          <a:custGeom>
            <a:avLst/>
            <a:gdLst/>
            <a:ahLst/>
            <a:cxnLst/>
            <a:rect l="l" t="t" r="r" b="b"/>
            <a:pathLst>
              <a:path w="864234" h="15239">
                <a:moveTo>
                  <a:pt x="864107" y="0"/>
                </a:moveTo>
                <a:lnTo>
                  <a:pt x="0" y="0"/>
                </a:lnTo>
                <a:lnTo>
                  <a:pt x="0" y="15239"/>
                </a:lnTo>
                <a:lnTo>
                  <a:pt x="864107" y="15239"/>
                </a:lnTo>
                <a:lnTo>
                  <a:pt x="864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99093" y="1391285"/>
            <a:ext cx="685800" cy="212090"/>
          </a:xfrm>
          <a:custGeom>
            <a:avLst/>
            <a:gdLst/>
            <a:ahLst/>
            <a:cxnLst/>
            <a:rect l="l" t="t" r="r" b="b"/>
            <a:pathLst>
              <a:path w="685800" h="212090">
                <a:moveTo>
                  <a:pt x="618108" y="0"/>
                </a:moveTo>
                <a:lnTo>
                  <a:pt x="615187" y="8509"/>
                </a:lnTo>
                <a:lnTo>
                  <a:pt x="627401" y="13892"/>
                </a:lnTo>
                <a:lnTo>
                  <a:pt x="637936" y="21288"/>
                </a:lnTo>
                <a:lnTo>
                  <a:pt x="659350" y="55429"/>
                </a:lnTo>
                <a:lnTo>
                  <a:pt x="666368" y="104775"/>
                </a:lnTo>
                <a:lnTo>
                  <a:pt x="665583" y="123444"/>
                </a:lnTo>
                <a:lnTo>
                  <a:pt x="653796" y="169163"/>
                </a:lnTo>
                <a:lnTo>
                  <a:pt x="627542" y="197738"/>
                </a:lnTo>
                <a:lnTo>
                  <a:pt x="615441" y="203073"/>
                </a:lnTo>
                <a:lnTo>
                  <a:pt x="618108" y="211709"/>
                </a:lnTo>
                <a:lnTo>
                  <a:pt x="658631" y="187705"/>
                </a:lnTo>
                <a:lnTo>
                  <a:pt x="681307" y="143335"/>
                </a:lnTo>
                <a:lnTo>
                  <a:pt x="685673" y="105917"/>
                </a:lnTo>
                <a:lnTo>
                  <a:pt x="684579" y="86483"/>
                </a:lnTo>
                <a:lnTo>
                  <a:pt x="668274" y="37084"/>
                </a:lnTo>
                <a:lnTo>
                  <a:pt x="633466" y="5526"/>
                </a:lnTo>
                <a:lnTo>
                  <a:pt x="618108" y="0"/>
                </a:lnTo>
                <a:close/>
              </a:path>
              <a:path w="685800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28658" y="1320800"/>
            <a:ext cx="78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28886" y="1646935"/>
            <a:ext cx="286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𝑑𝑦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55505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13293" y="2125852"/>
            <a:ext cx="864235" cy="286385"/>
          </a:xfrm>
          <a:custGeom>
            <a:avLst/>
            <a:gdLst/>
            <a:ahLst/>
            <a:cxnLst/>
            <a:rect l="l" t="t" r="r" b="b"/>
            <a:pathLst>
              <a:path w="864234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05" y="52095"/>
                </a:lnTo>
                <a:lnTo>
                  <a:pt x="158750" y="105918"/>
                </a:lnTo>
                <a:lnTo>
                  <a:pt x="159842" y="125374"/>
                </a:lnTo>
                <a:lnTo>
                  <a:pt x="176149" y="174752"/>
                </a:lnTo>
                <a:lnTo>
                  <a:pt x="210896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15" y="155638"/>
                </a:lnTo>
                <a:lnTo>
                  <a:pt x="178054" y="104775"/>
                </a:lnTo>
                <a:lnTo>
                  <a:pt x="178828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864234" h="286385">
                <a:moveTo>
                  <a:pt x="842899" y="105918"/>
                </a:moveTo>
                <a:lnTo>
                  <a:pt x="833031" y="52095"/>
                </a:lnTo>
                <a:lnTo>
                  <a:pt x="804164" y="13550"/>
                </a:lnTo>
                <a:lnTo>
                  <a:pt x="775335" y="0"/>
                </a:lnTo>
                <a:lnTo>
                  <a:pt x="772414" y="8636"/>
                </a:lnTo>
                <a:lnTo>
                  <a:pt x="784618" y="13957"/>
                </a:lnTo>
                <a:lnTo>
                  <a:pt x="795159" y="21310"/>
                </a:lnTo>
                <a:lnTo>
                  <a:pt x="816571" y="55435"/>
                </a:lnTo>
                <a:lnTo>
                  <a:pt x="823595" y="104775"/>
                </a:lnTo>
                <a:lnTo>
                  <a:pt x="822807" y="123444"/>
                </a:lnTo>
                <a:lnTo>
                  <a:pt x="811022" y="169164"/>
                </a:lnTo>
                <a:lnTo>
                  <a:pt x="784758" y="197802"/>
                </a:lnTo>
                <a:lnTo>
                  <a:pt x="772668" y="203200"/>
                </a:lnTo>
                <a:lnTo>
                  <a:pt x="775335" y="211709"/>
                </a:lnTo>
                <a:lnTo>
                  <a:pt x="815848" y="187706"/>
                </a:lnTo>
                <a:lnTo>
                  <a:pt x="838530" y="143344"/>
                </a:lnTo>
                <a:lnTo>
                  <a:pt x="841794" y="125374"/>
                </a:lnTo>
                <a:lnTo>
                  <a:pt x="842899" y="105918"/>
                </a:lnTo>
                <a:close/>
              </a:path>
              <a:path w="864234" h="286385">
                <a:moveTo>
                  <a:pt x="864108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64108" y="286258"/>
                </a:lnTo>
                <a:lnTo>
                  <a:pt x="864108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01608" y="2055063"/>
            <a:ext cx="9652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 dirty="0">
              <a:latin typeface="Cambria Math"/>
              <a:cs typeface="Cambria Math"/>
            </a:endParaRPr>
          </a:p>
          <a:p>
            <a:pPr marL="876300">
              <a:lnSpc>
                <a:spcPts val="1764"/>
              </a:lnSpc>
            </a:pP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01836" y="2381758"/>
            <a:ext cx="286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𝑑𝑦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40393" y="2547874"/>
            <a:ext cx="465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solidFill>
                  <a:srgbClr val="385622"/>
                </a:solidFill>
                <a:latin typeface="Cambria Math"/>
                <a:cs typeface="Cambria Math"/>
              </a:rPr>
              <a:t>𝒚=−2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50932" y="2228799"/>
            <a:ext cx="387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𝐲</a:t>
            </a:r>
            <a:r>
              <a:rPr sz="1800" spc="10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−𝟐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17061" y="3953423"/>
            <a:ext cx="672465" cy="7200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675"/>
              </a:spcBef>
            </a:pP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11829" y="2122170"/>
            <a:ext cx="2010410" cy="177418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2300">
              <a:latin typeface="Century Gothic"/>
              <a:cs typeface="Century Gothic"/>
            </a:endParaRPr>
          </a:p>
          <a:p>
            <a:pPr marR="29209" algn="r">
              <a:lnSpc>
                <a:spcPct val="100000"/>
              </a:lnSpc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2088" y="4316933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1F90FE-FCB7-D059-FEAA-CFD8CD582A74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4A7B5F-7EF4-96D7-7AA3-0B1DA0E5CBE9}"/>
              </a:ext>
            </a:extLst>
          </p:cNvPr>
          <p:cNvCxnSpPr/>
          <p:nvPr/>
        </p:nvCxnSpPr>
        <p:spPr>
          <a:xfrm>
            <a:off x="8280271" y="2362632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674959B7-D72F-35D1-1D87-64D5171B1F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840343" y="1662302"/>
            <a:ext cx="864235" cy="15240"/>
          </a:xfrm>
          <a:custGeom>
            <a:avLst/>
            <a:gdLst/>
            <a:ahLst/>
            <a:cxnLst/>
            <a:rect l="l" t="t" r="r" b="b"/>
            <a:pathLst>
              <a:path w="864234" h="15239">
                <a:moveTo>
                  <a:pt x="864107" y="0"/>
                </a:moveTo>
                <a:lnTo>
                  <a:pt x="0" y="0"/>
                </a:lnTo>
                <a:lnTo>
                  <a:pt x="0" y="15239"/>
                </a:lnTo>
                <a:lnTo>
                  <a:pt x="864107" y="15239"/>
                </a:lnTo>
                <a:lnTo>
                  <a:pt x="864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99093" y="1391285"/>
            <a:ext cx="685800" cy="212090"/>
          </a:xfrm>
          <a:custGeom>
            <a:avLst/>
            <a:gdLst/>
            <a:ahLst/>
            <a:cxnLst/>
            <a:rect l="l" t="t" r="r" b="b"/>
            <a:pathLst>
              <a:path w="685800" h="212090">
                <a:moveTo>
                  <a:pt x="618108" y="0"/>
                </a:moveTo>
                <a:lnTo>
                  <a:pt x="615187" y="8509"/>
                </a:lnTo>
                <a:lnTo>
                  <a:pt x="627401" y="13892"/>
                </a:lnTo>
                <a:lnTo>
                  <a:pt x="637936" y="21288"/>
                </a:lnTo>
                <a:lnTo>
                  <a:pt x="659350" y="55429"/>
                </a:lnTo>
                <a:lnTo>
                  <a:pt x="666368" y="104775"/>
                </a:lnTo>
                <a:lnTo>
                  <a:pt x="665583" y="123444"/>
                </a:lnTo>
                <a:lnTo>
                  <a:pt x="653796" y="169163"/>
                </a:lnTo>
                <a:lnTo>
                  <a:pt x="627542" y="197738"/>
                </a:lnTo>
                <a:lnTo>
                  <a:pt x="615441" y="203073"/>
                </a:lnTo>
                <a:lnTo>
                  <a:pt x="618108" y="211709"/>
                </a:lnTo>
                <a:lnTo>
                  <a:pt x="658631" y="187705"/>
                </a:lnTo>
                <a:lnTo>
                  <a:pt x="681307" y="143335"/>
                </a:lnTo>
                <a:lnTo>
                  <a:pt x="685673" y="105917"/>
                </a:lnTo>
                <a:lnTo>
                  <a:pt x="684579" y="86483"/>
                </a:lnTo>
                <a:lnTo>
                  <a:pt x="668274" y="37084"/>
                </a:lnTo>
                <a:lnTo>
                  <a:pt x="633466" y="5526"/>
                </a:lnTo>
                <a:lnTo>
                  <a:pt x="618108" y="0"/>
                </a:lnTo>
                <a:close/>
              </a:path>
              <a:path w="685800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28658" y="1320800"/>
            <a:ext cx="78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28886" y="1646935"/>
            <a:ext cx="286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𝑑𝑦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55505" y="1494535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13293" y="2125852"/>
            <a:ext cx="864235" cy="286385"/>
          </a:xfrm>
          <a:custGeom>
            <a:avLst/>
            <a:gdLst/>
            <a:ahLst/>
            <a:cxnLst/>
            <a:rect l="l" t="t" r="r" b="b"/>
            <a:pathLst>
              <a:path w="864234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05" y="52095"/>
                </a:lnTo>
                <a:lnTo>
                  <a:pt x="158750" y="105918"/>
                </a:lnTo>
                <a:lnTo>
                  <a:pt x="159842" y="125374"/>
                </a:lnTo>
                <a:lnTo>
                  <a:pt x="176149" y="174752"/>
                </a:lnTo>
                <a:lnTo>
                  <a:pt x="210896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15" y="155638"/>
                </a:lnTo>
                <a:lnTo>
                  <a:pt x="178054" y="104775"/>
                </a:lnTo>
                <a:lnTo>
                  <a:pt x="178828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864234" h="286385">
                <a:moveTo>
                  <a:pt x="842899" y="105918"/>
                </a:moveTo>
                <a:lnTo>
                  <a:pt x="833031" y="52095"/>
                </a:lnTo>
                <a:lnTo>
                  <a:pt x="804164" y="13550"/>
                </a:lnTo>
                <a:lnTo>
                  <a:pt x="775335" y="0"/>
                </a:lnTo>
                <a:lnTo>
                  <a:pt x="772414" y="8636"/>
                </a:lnTo>
                <a:lnTo>
                  <a:pt x="784618" y="13957"/>
                </a:lnTo>
                <a:lnTo>
                  <a:pt x="795159" y="21310"/>
                </a:lnTo>
                <a:lnTo>
                  <a:pt x="816571" y="55435"/>
                </a:lnTo>
                <a:lnTo>
                  <a:pt x="823595" y="104775"/>
                </a:lnTo>
                <a:lnTo>
                  <a:pt x="822807" y="123444"/>
                </a:lnTo>
                <a:lnTo>
                  <a:pt x="811022" y="169164"/>
                </a:lnTo>
                <a:lnTo>
                  <a:pt x="784758" y="197802"/>
                </a:lnTo>
                <a:lnTo>
                  <a:pt x="772668" y="203200"/>
                </a:lnTo>
                <a:lnTo>
                  <a:pt x="775335" y="211709"/>
                </a:lnTo>
                <a:lnTo>
                  <a:pt x="815848" y="187706"/>
                </a:lnTo>
                <a:lnTo>
                  <a:pt x="838530" y="143344"/>
                </a:lnTo>
                <a:lnTo>
                  <a:pt x="841794" y="125374"/>
                </a:lnTo>
                <a:lnTo>
                  <a:pt x="842899" y="105918"/>
                </a:lnTo>
                <a:close/>
              </a:path>
              <a:path w="864234" h="286385">
                <a:moveTo>
                  <a:pt x="864108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64108" y="286258"/>
                </a:lnTo>
                <a:lnTo>
                  <a:pt x="864108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01608" y="2055063"/>
            <a:ext cx="9652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64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40393" y="2547874"/>
            <a:ext cx="465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solidFill>
                  <a:srgbClr val="385622"/>
                </a:solidFill>
                <a:latin typeface="Cambria Math"/>
                <a:cs typeface="Cambria Math"/>
              </a:rPr>
              <a:t>𝒚=−2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0932" y="2228799"/>
            <a:ext cx="387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9023" y="2121789"/>
            <a:ext cx="1878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𝐲</a:t>
            </a:r>
            <a:r>
              <a:rPr sz="1800" spc="10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−𝟐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2545" y="2963671"/>
            <a:ext cx="1052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𝛾</a:t>
            </a:r>
            <a:r>
              <a:rPr sz="1950" baseline="-14957" dirty="0">
                <a:latin typeface="Cambria Math"/>
                <a:cs typeface="Cambria Math"/>
              </a:rPr>
              <a:t>9</a:t>
            </a:r>
            <a:r>
              <a:rPr sz="1950" spc="38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𝟕</a:t>
            </a:r>
            <a:r>
              <a:rPr sz="1950" spc="262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25409" y="2860039"/>
            <a:ext cx="864235" cy="286385"/>
          </a:xfrm>
          <a:custGeom>
            <a:avLst/>
            <a:gdLst/>
            <a:ahLst/>
            <a:cxnLst/>
            <a:rect l="l" t="t" r="r" b="b"/>
            <a:pathLst>
              <a:path w="864234" h="286385">
                <a:moveTo>
                  <a:pt x="229362" y="8636"/>
                </a:moveTo>
                <a:lnTo>
                  <a:pt x="226314" y="0"/>
                </a:lnTo>
                <a:lnTo>
                  <a:pt x="210972" y="5600"/>
                </a:lnTo>
                <a:lnTo>
                  <a:pt x="197523" y="13652"/>
                </a:lnTo>
                <a:lnTo>
                  <a:pt x="168617" y="52171"/>
                </a:lnTo>
                <a:lnTo>
                  <a:pt x="158877" y="106045"/>
                </a:lnTo>
                <a:lnTo>
                  <a:pt x="159943" y="125488"/>
                </a:lnTo>
                <a:lnTo>
                  <a:pt x="176276" y="174752"/>
                </a:lnTo>
                <a:lnTo>
                  <a:pt x="210947" y="206298"/>
                </a:lnTo>
                <a:lnTo>
                  <a:pt x="226314" y="211836"/>
                </a:lnTo>
                <a:lnTo>
                  <a:pt x="228981" y="203200"/>
                </a:lnTo>
                <a:lnTo>
                  <a:pt x="216928" y="197866"/>
                </a:lnTo>
                <a:lnTo>
                  <a:pt x="206514" y="190436"/>
                </a:lnTo>
                <a:lnTo>
                  <a:pt x="185191" y="155765"/>
                </a:lnTo>
                <a:lnTo>
                  <a:pt x="178181" y="104902"/>
                </a:lnTo>
                <a:lnTo>
                  <a:pt x="178955" y="86842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864234" h="286385">
                <a:moveTo>
                  <a:pt x="844423" y="106045"/>
                </a:moveTo>
                <a:lnTo>
                  <a:pt x="834605" y="52171"/>
                </a:lnTo>
                <a:lnTo>
                  <a:pt x="805751" y="13665"/>
                </a:lnTo>
                <a:lnTo>
                  <a:pt x="776859" y="0"/>
                </a:lnTo>
                <a:lnTo>
                  <a:pt x="773938" y="8636"/>
                </a:lnTo>
                <a:lnTo>
                  <a:pt x="786142" y="13957"/>
                </a:lnTo>
                <a:lnTo>
                  <a:pt x="796683" y="21310"/>
                </a:lnTo>
                <a:lnTo>
                  <a:pt x="818095" y="55460"/>
                </a:lnTo>
                <a:lnTo>
                  <a:pt x="825119" y="104902"/>
                </a:lnTo>
                <a:lnTo>
                  <a:pt x="824331" y="123571"/>
                </a:lnTo>
                <a:lnTo>
                  <a:pt x="812546" y="169291"/>
                </a:lnTo>
                <a:lnTo>
                  <a:pt x="786282" y="197866"/>
                </a:lnTo>
                <a:lnTo>
                  <a:pt x="774192" y="203200"/>
                </a:lnTo>
                <a:lnTo>
                  <a:pt x="776859" y="211836"/>
                </a:lnTo>
                <a:lnTo>
                  <a:pt x="817372" y="187731"/>
                </a:lnTo>
                <a:lnTo>
                  <a:pt x="840054" y="143408"/>
                </a:lnTo>
                <a:lnTo>
                  <a:pt x="843318" y="125488"/>
                </a:lnTo>
                <a:lnTo>
                  <a:pt x="844423" y="106045"/>
                </a:lnTo>
                <a:close/>
              </a:path>
              <a:path w="864234" h="286385">
                <a:moveTo>
                  <a:pt x="864095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864095" y="286258"/>
                </a:lnTo>
                <a:lnTo>
                  <a:pt x="864095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13852" y="2247900"/>
            <a:ext cx="787400" cy="84201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1150"/>
              </a:spcBef>
            </a:pPr>
            <a:r>
              <a:rPr sz="1800" spc="-25" dirty="0">
                <a:latin typeface="Cambria Math"/>
                <a:cs typeface="Cambria Math"/>
              </a:rPr>
              <a:t>𝑑𝑦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14080" y="3116071"/>
            <a:ext cx="286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𝑑𝑦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7959" y="2903403"/>
            <a:ext cx="543560" cy="6057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endParaRPr sz="1800" dirty="0">
              <a:latin typeface="Cambria Math"/>
              <a:cs typeface="Cambria Math"/>
            </a:endParaRPr>
          </a:p>
          <a:p>
            <a:pPr marL="86995">
              <a:lnSpc>
                <a:spcPct val="100000"/>
              </a:lnSpc>
              <a:spcBef>
                <a:spcPts val="365"/>
              </a:spcBef>
            </a:pPr>
            <a:r>
              <a:rPr sz="1300" spc="-20" dirty="0">
                <a:solidFill>
                  <a:srgbClr val="385622"/>
                </a:solidFill>
                <a:latin typeface="Cambria Math"/>
                <a:cs typeface="Cambria Math"/>
              </a:rPr>
              <a:t>𝒚=−𝟐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42347" y="2963671"/>
            <a:ext cx="220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270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14009" y="2988945"/>
            <a:ext cx="163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chain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rule: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17061" y="3953423"/>
            <a:ext cx="672465" cy="7200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675"/>
              </a:spcBef>
            </a:pP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11829" y="2122170"/>
            <a:ext cx="2010410" cy="177418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 marL="327025">
              <a:lnSpc>
                <a:spcPct val="100000"/>
              </a:lnSpc>
              <a:spcBef>
                <a:spcPts val="44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Cambria Math"/>
              <a:cs typeface="Cambria Math"/>
            </a:endParaRPr>
          </a:p>
          <a:p>
            <a:pPr marR="29209" algn="r">
              <a:lnSpc>
                <a:spcPct val="100000"/>
              </a:lnSpc>
            </a:pP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82088" y="4316933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489567-FD73-EA4D-EC67-2B47817168E7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80840C-2329-11DB-71A2-6E5FA47CF577}"/>
              </a:ext>
            </a:extLst>
          </p:cNvPr>
          <p:cNvCxnSpPr/>
          <p:nvPr/>
        </p:nvCxnSpPr>
        <p:spPr>
          <a:xfrm>
            <a:off x="8241029" y="2386671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BF9EB0-F753-7240-E513-C6D71459B500}"/>
              </a:ext>
            </a:extLst>
          </p:cNvPr>
          <p:cNvCxnSpPr/>
          <p:nvPr/>
        </p:nvCxnSpPr>
        <p:spPr>
          <a:xfrm>
            <a:off x="8225409" y="31594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BF649DA-80CC-2EB0-43FF-91B89B7066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550917" y="3126104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7061" y="3953423"/>
            <a:ext cx="672465" cy="7200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675"/>
              </a:spcBef>
            </a:pPr>
            <a:r>
              <a:rPr sz="1800" b="1" strike="sngStrike" spc="-25" dirty="0">
                <a:solidFill>
                  <a:srgbClr val="385622"/>
                </a:solidFill>
                <a:latin typeface="Century Gothic"/>
                <a:cs typeface="Century Gothic"/>
              </a:rPr>
              <a:t>6.0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1484" y="2094611"/>
            <a:ext cx="681355" cy="68643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40"/>
              </a:spcBef>
            </a:pPr>
            <a:r>
              <a:rPr sz="1800" b="1" strike="sngStrike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trike="sngStrike" spc="-25" dirty="0">
                <a:solidFill>
                  <a:srgbClr val="385622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  <a:p>
            <a:pPr marL="46990">
              <a:lnSpc>
                <a:spcPct val="100000"/>
              </a:lnSpc>
              <a:spcBef>
                <a:spcPts val="44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94250" y="2120010"/>
            <a:ext cx="19246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These</a:t>
            </a:r>
            <a:r>
              <a:rPr sz="1800" spc="1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values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can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entury Gothic"/>
                <a:cs typeface="Century Gothic"/>
              </a:rPr>
              <a:t>be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discarded.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2088" y="4316933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3303" y="1752600"/>
            <a:ext cx="9973945" cy="83099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GB" sz="2800" dirty="0">
                <a:latin typeface="Century Gothic"/>
                <a:cs typeface="Century Gothic"/>
              </a:rPr>
              <a:t>Maximum remains unchanged by logarithm</a:t>
            </a:r>
            <a:r>
              <a:rPr sz="2800" dirty="0">
                <a:latin typeface="Century Gothic"/>
                <a:cs typeface="Century Gothic"/>
              </a:rPr>
              <a:t>.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Thus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we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obtain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out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loss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function: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3303" y="5652617"/>
            <a:ext cx="5175098" cy="44627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GB" sz="2800" dirty="0">
                <a:latin typeface="Century Gothic"/>
                <a:cs typeface="Century Gothic"/>
              </a:rPr>
              <a:t>This is for </a:t>
            </a:r>
            <a:r>
              <a:rPr sz="2800" dirty="0">
                <a:latin typeface="Century Gothic"/>
                <a:cs typeface="Century Gothic"/>
              </a:rPr>
              <a:t>numerical</a:t>
            </a:r>
            <a:r>
              <a:rPr sz="2800" spc="-10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stability.</a:t>
            </a:r>
            <a:endParaRPr sz="2800" dirty="0">
              <a:latin typeface="Century Gothic"/>
              <a:cs typeface="Century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D056F1-A414-D707-3116-64D8300DD1B7}"/>
                  </a:ext>
                </a:extLst>
              </p:cNvPr>
              <p:cNvSpPr txBox="1"/>
              <p:nvPr/>
            </p:nvSpPr>
            <p:spPr>
              <a:xfrm>
                <a:off x="3352800" y="2773541"/>
                <a:ext cx="5000215" cy="11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∏"/>
                                      <m:supHide m:val="on"/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D056F1-A414-D707-3116-64D8300DD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773541"/>
                <a:ext cx="5000215" cy="11456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DC0945-59F8-2DE5-EF5A-3FF3E596C67E}"/>
                  </a:ext>
                </a:extLst>
              </p:cNvPr>
              <p:cNvSpPr txBox="1"/>
              <p:nvPr/>
            </p:nvSpPr>
            <p:spPr>
              <a:xfrm>
                <a:off x="4114800" y="4038600"/>
                <a:ext cx="4921219" cy="11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DC0945-59F8-2DE5-EF5A-3FF3E596C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038600"/>
                <a:ext cx="4921219" cy="1145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20">
            <a:extLst>
              <a:ext uri="{FF2B5EF4-FFF2-40B4-BE49-F238E27FC236}">
                <a16:creationId xmlns:a16="http://schemas.microsoft.com/office/drawing/2014/main" id="{E4C2CCD0-11A6-60DF-DEB9-EEE2E126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Log-likelihood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942ACBB-0C3E-B4EA-3613-97B75F6688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9388" y="2162936"/>
            <a:ext cx="1731645" cy="951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45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137" y="3147822"/>
            <a:ext cx="3523615" cy="1461297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149225" rIns="0" bIns="0" rtlCol="0">
            <a:spAutoFit/>
          </a:bodyPr>
          <a:lstStyle/>
          <a:p>
            <a:pPr marL="435609" algn="ctr">
              <a:lnSpc>
                <a:spcPct val="100000"/>
              </a:lnSpc>
              <a:spcBef>
                <a:spcPts val="117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 dirty="0">
              <a:latin typeface="Century Gothic"/>
              <a:cs typeface="Century Gothic"/>
            </a:endParaRPr>
          </a:p>
          <a:p>
            <a:pPr marR="104139" algn="r">
              <a:lnSpc>
                <a:spcPct val="100000"/>
              </a:lnSpc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 dirty="0">
              <a:latin typeface="Cambria Math"/>
              <a:cs typeface="Cambria Math"/>
            </a:endParaRPr>
          </a:p>
          <a:p>
            <a:pPr marL="435609" algn="ctr">
              <a:lnSpc>
                <a:spcPct val="100000"/>
              </a:lnSpc>
              <a:spcBef>
                <a:spcPts val="16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54415" y="1662302"/>
            <a:ext cx="1094740" cy="15240"/>
          </a:xfrm>
          <a:custGeom>
            <a:avLst/>
            <a:gdLst/>
            <a:ahLst/>
            <a:cxnLst/>
            <a:rect l="l" t="t" r="r" b="b"/>
            <a:pathLst>
              <a:path w="1094740" h="15239">
                <a:moveTo>
                  <a:pt x="1094231" y="0"/>
                </a:moveTo>
                <a:lnTo>
                  <a:pt x="0" y="0"/>
                </a:lnTo>
                <a:lnTo>
                  <a:pt x="0" y="15239"/>
                </a:lnTo>
                <a:lnTo>
                  <a:pt x="1094231" y="15239"/>
                </a:lnTo>
                <a:lnTo>
                  <a:pt x="1094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14689" y="1391285"/>
            <a:ext cx="914400" cy="212090"/>
          </a:xfrm>
          <a:custGeom>
            <a:avLst/>
            <a:gdLst/>
            <a:ahLst/>
            <a:cxnLst/>
            <a:rect l="l" t="t" r="r" b="b"/>
            <a:pathLst>
              <a:path w="914400" h="212090">
                <a:moveTo>
                  <a:pt x="846708" y="0"/>
                </a:moveTo>
                <a:lnTo>
                  <a:pt x="843787" y="8509"/>
                </a:lnTo>
                <a:lnTo>
                  <a:pt x="856001" y="13892"/>
                </a:lnTo>
                <a:lnTo>
                  <a:pt x="866536" y="21288"/>
                </a:lnTo>
                <a:lnTo>
                  <a:pt x="887950" y="55429"/>
                </a:lnTo>
                <a:lnTo>
                  <a:pt x="894968" y="104775"/>
                </a:lnTo>
                <a:lnTo>
                  <a:pt x="894183" y="123444"/>
                </a:lnTo>
                <a:lnTo>
                  <a:pt x="882395" y="169163"/>
                </a:lnTo>
                <a:lnTo>
                  <a:pt x="856142" y="197738"/>
                </a:lnTo>
                <a:lnTo>
                  <a:pt x="844041" y="203073"/>
                </a:lnTo>
                <a:lnTo>
                  <a:pt x="846708" y="211709"/>
                </a:lnTo>
                <a:lnTo>
                  <a:pt x="887231" y="187705"/>
                </a:lnTo>
                <a:lnTo>
                  <a:pt x="909907" y="143335"/>
                </a:lnTo>
                <a:lnTo>
                  <a:pt x="914272" y="105917"/>
                </a:lnTo>
                <a:lnTo>
                  <a:pt x="913179" y="86483"/>
                </a:lnTo>
                <a:lnTo>
                  <a:pt x="896874" y="37084"/>
                </a:lnTo>
                <a:lnTo>
                  <a:pt x="862066" y="5526"/>
                </a:lnTo>
                <a:lnTo>
                  <a:pt x="846708" y="0"/>
                </a:lnTo>
                <a:close/>
              </a:path>
              <a:path w="914400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17331" y="1320800"/>
            <a:ext cx="1066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ℎ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78518" y="1646935"/>
            <a:ext cx="4387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𝑑ℎ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01225" y="1494535"/>
            <a:ext cx="4292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97465" y="1602739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B6E11B-39DC-B9B4-B959-01369325BD85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D8BE772E-6B28-3DCD-F127-F2B0A5640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148439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6121" y="2162936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088" y="2814573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3137" y="3147822"/>
            <a:ext cx="3523615" cy="1461297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149225" rIns="0" bIns="0" rtlCol="0">
            <a:spAutoFit/>
          </a:bodyPr>
          <a:lstStyle/>
          <a:p>
            <a:pPr marL="435609" algn="ctr">
              <a:lnSpc>
                <a:spcPct val="100000"/>
              </a:lnSpc>
              <a:spcBef>
                <a:spcPts val="1175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 dirty="0">
              <a:latin typeface="Century Gothic"/>
              <a:cs typeface="Century Gothic"/>
            </a:endParaRPr>
          </a:p>
          <a:p>
            <a:pPr marR="104139" algn="r">
              <a:lnSpc>
                <a:spcPct val="100000"/>
              </a:lnSpc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 dirty="0">
              <a:latin typeface="Cambria Math"/>
              <a:cs typeface="Cambria Math"/>
            </a:endParaRPr>
          </a:p>
          <a:p>
            <a:pPr marL="435609" algn="ctr">
              <a:lnSpc>
                <a:spcPct val="100000"/>
              </a:lnSpc>
              <a:spcBef>
                <a:spcPts val="160"/>
              </a:spcBef>
            </a:pPr>
            <a:r>
              <a:rPr sz="1800" b="1" spc="-10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54415" y="1662302"/>
            <a:ext cx="1094740" cy="15240"/>
          </a:xfrm>
          <a:custGeom>
            <a:avLst/>
            <a:gdLst/>
            <a:ahLst/>
            <a:cxnLst/>
            <a:rect l="l" t="t" r="r" b="b"/>
            <a:pathLst>
              <a:path w="1094740" h="15239">
                <a:moveTo>
                  <a:pt x="1094231" y="0"/>
                </a:moveTo>
                <a:lnTo>
                  <a:pt x="0" y="0"/>
                </a:lnTo>
                <a:lnTo>
                  <a:pt x="0" y="15239"/>
                </a:lnTo>
                <a:lnTo>
                  <a:pt x="1094231" y="15239"/>
                </a:lnTo>
                <a:lnTo>
                  <a:pt x="1094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14689" y="1391285"/>
            <a:ext cx="914400" cy="212090"/>
          </a:xfrm>
          <a:custGeom>
            <a:avLst/>
            <a:gdLst/>
            <a:ahLst/>
            <a:cxnLst/>
            <a:rect l="l" t="t" r="r" b="b"/>
            <a:pathLst>
              <a:path w="914400" h="212090">
                <a:moveTo>
                  <a:pt x="846708" y="0"/>
                </a:moveTo>
                <a:lnTo>
                  <a:pt x="843787" y="8509"/>
                </a:lnTo>
                <a:lnTo>
                  <a:pt x="856001" y="13892"/>
                </a:lnTo>
                <a:lnTo>
                  <a:pt x="866536" y="21288"/>
                </a:lnTo>
                <a:lnTo>
                  <a:pt x="887950" y="55429"/>
                </a:lnTo>
                <a:lnTo>
                  <a:pt x="894968" y="104775"/>
                </a:lnTo>
                <a:lnTo>
                  <a:pt x="894183" y="123444"/>
                </a:lnTo>
                <a:lnTo>
                  <a:pt x="882395" y="169163"/>
                </a:lnTo>
                <a:lnTo>
                  <a:pt x="856142" y="197738"/>
                </a:lnTo>
                <a:lnTo>
                  <a:pt x="844041" y="203073"/>
                </a:lnTo>
                <a:lnTo>
                  <a:pt x="846708" y="211709"/>
                </a:lnTo>
                <a:lnTo>
                  <a:pt x="887231" y="187705"/>
                </a:lnTo>
                <a:lnTo>
                  <a:pt x="909907" y="143335"/>
                </a:lnTo>
                <a:lnTo>
                  <a:pt x="914272" y="105917"/>
                </a:lnTo>
                <a:lnTo>
                  <a:pt x="913179" y="86483"/>
                </a:lnTo>
                <a:lnTo>
                  <a:pt x="896874" y="37084"/>
                </a:lnTo>
                <a:lnTo>
                  <a:pt x="862066" y="5526"/>
                </a:lnTo>
                <a:lnTo>
                  <a:pt x="846708" y="0"/>
                </a:lnTo>
                <a:close/>
              </a:path>
              <a:path w="914400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17331" y="1320800"/>
            <a:ext cx="1066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ℎ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78518" y="1646935"/>
            <a:ext cx="4387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𝑑ℎ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01225" y="1494535"/>
            <a:ext cx="4292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97465" y="1602739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81645" y="2125852"/>
            <a:ext cx="1094740" cy="286385"/>
          </a:xfrm>
          <a:custGeom>
            <a:avLst/>
            <a:gdLst/>
            <a:ahLst/>
            <a:cxnLst/>
            <a:rect l="l" t="t" r="r" b="b"/>
            <a:pathLst>
              <a:path w="1094740" h="286385">
                <a:moveTo>
                  <a:pt x="230886" y="8636"/>
                </a:moveTo>
                <a:lnTo>
                  <a:pt x="227838" y="0"/>
                </a:lnTo>
                <a:lnTo>
                  <a:pt x="212496" y="5537"/>
                </a:lnTo>
                <a:lnTo>
                  <a:pt x="199047" y="13550"/>
                </a:lnTo>
                <a:lnTo>
                  <a:pt x="170129" y="52095"/>
                </a:lnTo>
                <a:lnTo>
                  <a:pt x="160274" y="105918"/>
                </a:lnTo>
                <a:lnTo>
                  <a:pt x="161366" y="125374"/>
                </a:lnTo>
                <a:lnTo>
                  <a:pt x="177673" y="174752"/>
                </a:lnTo>
                <a:lnTo>
                  <a:pt x="212420" y="206184"/>
                </a:lnTo>
                <a:lnTo>
                  <a:pt x="227838" y="211709"/>
                </a:lnTo>
                <a:lnTo>
                  <a:pt x="230505" y="203200"/>
                </a:lnTo>
                <a:lnTo>
                  <a:pt x="218452" y="197802"/>
                </a:lnTo>
                <a:lnTo>
                  <a:pt x="208038" y="190334"/>
                </a:lnTo>
                <a:lnTo>
                  <a:pt x="186639" y="155638"/>
                </a:lnTo>
                <a:lnTo>
                  <a:pt x="179578" y="104775"/>
                </a:lnTo>
                <a:lnTo>
                  <a:pt x="180352" y="86728"/>
                </a:lnTo>
                <a:lnTo>
                  <a:pt x="192151" y="42164"/>
                </a:lnTo>
                <a:lnTo>
                  <a:pt x="218668" y="13957"/>
                </a:lnTo>
                <a:lnTo>
                  <a:pt x="230886" y="8636"/>
                </a:lnTo>
                <a:close/>
              </a:path>
              <a:path w="1094740" h="286385">
                <a:moveTo>
                  <a:pt x="1074547" y="105918"/>
                </a:moveTo>
                <a:lnTo>
                  <a:pt x="1064679" y="52095"/>
                </a:lnTo>
                <a:lnTo>
                  <a:pt x="1035812" y="13550"/>
                </a:lnTo>
                <a:lnTo>
                  <a:pt x="1006983" y="0"/>
                </a:lnTo>
                <a:lnTo>
                  <a:pt x="1004062" y="8636"/>
                </a:lnTo>
                <a:lnTo>
                  <a:pt x="1016266" y="13957"/>
                </a:lnTo>
                <a:lnTo>
                  <a:pt x="1026807" y="21310"/>
                </a:lnTo>
                <a:lnTo>
                  <a:pt x="1048219" y="55435"/>
                </a:lnTo>
                <a:lnTo>
                  <a:pt x="1055243" y="104775"/>
                </a:lnTo>
                <a:lnTo>
                  <a:pt x="1054455" y="123444"/>
                </a:lnTo>
                <a:lnTo>
                  <a:pt x="1042670" y="169164"/>
                </a:lnTo>
                <a:lnTo>
                  <a:pt x="1016406" y="197802"/>
                </a:lnTo>
                <a:lnTo>
                  <a:pt x="1004316" y="203200"/>
                </a:lnTo>
                <a:lnTo>
                  <a:pt x="1006983" y="211709"/>
                </a:lnTo>
                <a:lnTo>
                  <a:pt x="1047496" y="187706"/>
                </a:lnTo>
                <a:lnTo>
                  <a:pt x="1070178" y="143344"/>
                </a:lnTo>
                <a:lnTo>
                  <a:pt x="1073442" y="125374"/>
                </a:lnTo>
                <a:lnTo>
                  <a:pt x="1074547" y="105918"/>
                </a:lnTo>
                <a:close/>
              </a:path>
              <a:path w="1094740" h="286385">
                <a:moveTo>
                  <a:pt x="1094232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1094232" y="286258"/>
                </a:lnTo>
                <a:lnTo>
                  <a:pt x="1094232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44560" y="2055063"/>
            <a:ext cx="1066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 </a:t>
            </a:r>
            <a:r>
              <a:rPr sz="1800" spc="-35" dirty="0">
                <a:latin typeface="Cambria Math"/>
                <a:cs typeface="Cambria Math"/>
              </a:rPr>
              <a:t>ℎ</a:t>
            </a:r>
            <a:r>
              <a:rPr sz="1950" spc="-52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05748" y="2381758"/>
            <a:ext cx="4387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𝑑ℎ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14993" y="2547874"/>
            <a:ext cx="60642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ℎ</a:t>
            </a:r>
            <a:r>
              <a:rPr sz="1575" spc="-15" baseline="-13227" dirty="0">
                <a:solidFill>
                  <a:srgbClr val="385622"/>
                </a:solidFill>
                <a:latin typeface="Cambria Math"/>
                <a:cs typeface="Cambria Math"/>
              </a:rPr>
              <a:t>2</a:t>
            </a: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=−2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42372" y="2228799"/>
            <a:ext cx="429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38993" y="2337562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73623" y="2121789"/>
            <a:ext cx="19297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𝐡</a:t>
            </a:r>
            <a:r>
              <a:rPr sz="1950" baseline="-14957" dirty="0">
                <a:solidFill>
                  <a:srgbClr val="385622"/>
                </a:solidFill>
                <a:latin typeface="Cambria Math"/>
                <a:cs typeface="Cambria Math"/>
              </a:rPr>
              <a:t>𝟐</a:t>
            </a:r>
            <a:r>
              <a:rPr sz="1950" spc="412" baseline="-14957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−𝟐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0F300D-DC48-984D-5B45-1AFA54113A64}"/>
              </a:ext>
            </a:extLst>
          </p:cNvPr>
          <p:cNvCxnSpPr/>
          <p:nvPr/>
        </p:nvCxnSpPr>
        <p:spPr>
          <a:xfrm>
            <a:off x="8831706" y="1644395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D1A8FA-D5E5-584F-50A2-22F68ADF1D53}"/>
              </a:ext>
            </a:extLst>
          </p:cNvPr>
          <p:cNvCxnSpPr/>
          <p:nvPr/>
        </p:nvCxnSpPr>
        <p:spPr>
          <a:xfrm>
            <a:off x="8129903" y="2381758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E21C3B1D-4C75-36AA-0FB1-AAF51EB42D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3582" y="4022852"/>
            <a:ext cx="65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16121" y="2162936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2088" y="2814573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4788" y="3284346"/>
            <a:ext cx="4292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788" y="4316933"/>
            <a:ext cx="428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54415" y="1662302"/>
            <a:ext cx="1094740" cy="15240"/>
          </a:xfrm>
          <a:custGeom>
            <a:avLst/>
            <a:gdLst/>
            <a:ahLst/>
            <a:cxnLst/>
            <a:rect l="l" t="t" r="r" b="b"/>
            <a:pathLst>
              <a:path w="1094740" h="15239">
                <a:moveTo>
                  <a:pt x="1094231" y="0"/>
                </a:moveTo>
                <a:lnTo>
                  <a:pt x="0" y="0"/>
                </a:lnTo>
                <a:lnTo>
                  <a:pt x="0" y="15239"/>
                </a:lnTo>
                <a:lnTo>
                  <a:pt x="1094231" y="15239"/>
                </a:lnTo>
                <a:lnTo>
                  <a:pt x="1094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14689" y="1391285"/>
            <a:ext cx="914400" cy="212090"/>
          </a:xfrm>
          <a:custGeom>
            <a:avLst/>
            <a:gdLst/>
            <a:ahLst/>
            <a:cxnLst/>
            <a:rect l="l" t="t" r="r" b="b"/>
            <a:pathLst>
              <a:path w="914400" h="212090">
                <a:moveTo>
                  <a:pt x="846708" y="0"/>
                </a:moveTo>
                <a:lnTo>
                  <a:pt x="843787" y="8509"/>
                </a:lnTo>
                <a:lnTo>
                  <a:pt x="856001" y="13892"/>
                </a:lnTo>
                <a:lnTo>
                  <a:pt x="866536" y="21288"/>
                </a:lnTo>
                <a:lnTo>
                  <a:pt x="887950" y="55429"/>
                </a:lnTo>
                <a:lnTo>
                  <a:pt x="894968" y="104775"/>
                </a:lnTo>
                <a:lnTo>
                  <a:pt x="894183" y="123444"/>
                </a:lnTo>
                <a:lnTo>
                  <a:pt x="882395" y="169163"/>
                </a:lnTo>
                <a:lnTo>
                  <a:pt x="856142" y="197738"/>
                </a:lnTo>
                <a:lnTo>
                  <a:pt x="844041" y="203073"/>
                </a:lnTo>
                <a:lnTo>
                  <a:pt x="846708" y="211709"/>
                </a:lnTo>
                <a:lnTo>
                  <a:pt x="887231" y="187705"/>
                </a:lnTo>
                <a:lnTo>
                  <a:pt x="909907" y="143335"/>
                </a:lnTo>
                <a:lnTo>
                  <a:pt x="914272" y="105917"/>
                </a:lnTo>
                <a:lnTo>
                  <a:pt x="913179" y="86483"/>
                </a:lnTo>
                <a:lnTo>
                  <a:pt x="896874" y="37084"/>
                </a:lnTo>
                <a:lnTo>
                  <a:pt x="862066" y="5526"/>
                </a:lnTo>
                <a:lnTo>
                  <a:pt x="846708" y="0"/>
                </a:lnTo>
                <a:close/>
              </a:path>
              <a:path w="914400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17331" y="1320800"/>
            <a:ext cx="1066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ℎ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78518" y="1646935"/>
            <a:ext cx="4387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𝑑ℎ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01225" y="1494535"/>
            <a:ext cx="4292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97465" y="1602739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81645" y="2125852"/>
            <a:ext cx="1094740" cy="286385"/>
          </a:xfrm>
          <a:custGeom>
            <a:avLst/>
            <a:gdLst/>
            <a:ahLst/>
            <a:cxnLst/>
            <a:rect l="l" t="t" r="r" b="b"/>
            <a:pathLst>
              <a:path w="1094740" h="286385">
                <a:moveTo>
                  <a:pt x="230886" y="8636"/>
                </a:moveTo>
                <a:lnTo>
                  <a:pt x="227838" y="0"/>
                </a:lnTo>
                <a:lnTo>
                  <a:pt x="212496" y="5537"/>
                </a:lnTo>
                <a:lnTo>
                  <a:pt x="199047" y="13550"/>
                </a:lnTo>
                <a:lnTo>
                  <a:pt x="170129" y="52095"/>
                </a:lnTo>
                <a:lnTo>
                  <a:pt x="160274" y="105918"/>
                </a:lnTo>
                <a:lnTo>
                  <a:pt x="161366" y="125374"/>
                </a:lnTo>
                <a:lnTo>
                  <a:pt x="177673" y="174752"/>
                </a:lnTo>
                <a:lnTo>
                  <a:pt x="212420" y="206184"/>
                </a:lnTo>
                <a:lnTo>
                  <a:pt x="227838" y="211709"/>
                </a:lnTo>
                <a:lnTo>
                  <a:pt x="230505" y="203200"/>
                </a:lnTo>
                <a:lnTo>
                  <a:pt x="218452" y="197802"/>
                </a:lnTo>
                <a:lnTo>
                  <a:pt x="208038" y="190334"/>
                </a:lnTo>
                <a:lnTo>
                  <a:pt x="186639" y="155638"/>
                </a:lnTo>
                <a:lnTo>
                  <a:pt x="179578" y="104775"/>
                </a:lnTo>
                <a:lnTo>
                  <a:pt x="180352" y="86728"/>
                </a:lnTo>
                <a:lnTo>
                  <a:pt x="192151" y="42164"/>
                </a:lnTo>
                <a:lnTo>
                  <a:pt x="218668" y="13957"/>
                </a:lnTo>
                <a:lnTo>
                  <a:pt x="230886" y="8636"/>
                </a:lnTo>
                <a:close/>
              </a:path>
              <a:path w="1094740" h="286385">
                <a:moveTo>
                  <a:pt x="1074547" y="105918"/>
                </a:moveTo>
                <a:lnTo>
                  <a:pt x="1064679" y="52095"/>
                </a:lnTo>
                <a:lnTo>
                  <a:pt x="1035812" y="13550"/>
                </a:lnTo>
                <a:lnTo>
                  <a:pt x="1006983" y="0"/>
                </a:lnTo>
                <a:lnTo>
                  <a:pt x="1004062" y="8636"/>
                </a:lnTo>
                <a:lnTo>
                  <a:pt x="1016266" y="13957"/>
                </a:lnTo>
                <a:lnTo>
                  <a:pt x="1026807" y="21310"/>
                </a:lnTo>
                <a:lnTo>
                  <a:pt x="1048219" y="55435"/>
                </a:lnTo>
                <a:lnTo>
                  <a:pt x="1055243" y="104775"/>
                </a:lnTo>
                <a:lnTo>
                  <a:pt x="1054455" y="123444"/>
                </a:lnTo>
                <a:lnTo>
                  <a:pt x="1042670" y="169164"/>
                </a:lnTo>
                <a:lnTo>
                  <a:pt x="1016406" y="197802"/>
                </a:lnTo>
                <a:lnTo>
                  <a:pt x="1004316" y="203200"/>
                </a:lnTo>
                <a:lnTo>
                  <a:pt x="1006983" y="211709"/>
                </a:lnTo>
                <a:lnTo>
                  <a:pt x="1047496" y="187706"/>
                </a:lnTo>
                <a:lnTo>
                  <a:pt x="1070178" y="143344"/>
                </a:lnTo>
                <a:lnTo>
                  <a:pt x="1073442" y="125374"/>
                </a:lnTo>
                <a:lnTo>
                  <a:pt x="1074547" y="105918"/>
                </a:lnTo>
                <a:close/>
              </a:path>
              <a:path w="1094740" h="286385">
                <a:moveTo>
                  <a:pt x="1094232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1094232" y="286258"/>
                </a:lnTo>
                <a:lnTo>
                  <a:pt x="1094232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44560" y="2055063"/>
            <a:ext cx="1066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 </a:t>
            </a:r>
            <a:r>
              <a:rPr sz="1800" spc="-35" dirty="0">
                <a:latin typeface="Cambria Math"/>
                <a:cs typeface="Cambria Math"/>
              </a:rPr>
              <a:t>ℎ</a:t>
            </a:r>
            <a:r>
              <a:rPr sz="1950" spc="-52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05748" y="2381758"/>
            <a:ext cx="4387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𝑑ℎ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14993" y="2547874"/>
            <a:ext cx="60642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ℎ</a:t>
            </a:r>
            <a:r>
              <a:rPr sz="1575" spc="-15" baseline="-13227" dirty="0">
                <a:solidFill>
                  <a:srgbClr val="385622"/>
                </a:solidFill>
                <a:latin typeface="Cambria Math"/>
                <a:cs typeface="Cambria Math"/>
              </a:rPr>
              <a:t>2</a:t>
            </a: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=−2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42372" y="2228799"/>
            <a:ext cx="429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38993" y="2337562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73623" y="2121789"/>
            <a:ext cx="19297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𝐡</a:t>
            </a:r>
            <a:r>
              <a:rPr sz="1950" baseline="-14957" dirty="0">
                <a:solidFill>
                  <a:srgbClr val="385622"/>
                </a:solidFill>
                <a:latin typeface="Cambria Math"/>
                <a:cs typeface="Cambria Math"/>
              </a:rPr>
              <a:t>𝟐</a:t>
            </a:r>
            <a:r>
              <a:rPr sz="1950" spc="412" baseline="-14957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−𝟐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98309" y="2963671"/>
            <a:ext cx="1146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𝛾</a:t>
            </a:r>
            <a:r>
              <a:rPr sz="1950" baseline="-14957" dirty="0">
                <a:latin typeface="Cambria Math"/>
                <a:cs typeface="Cambria Math"/>
              </a:rPr>
              <a:t>10</a:t>
            </a:r>
            <a:r>
              <a:rPr sz="1950" spc="39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𝟖</a:t>
            </a:r>
            <a:r>
              <a:rPr sz="1950" spc="262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57185" y="2860039"/>
            <a:ext cx="1094740" cy="286385"/>
          </a:xfrm>
          <a:custGeom>
            <a:avLst/>
            <a:gdLst/>
            <a:ahLst/>
            <a:cxnLst/>
            <a:rect l="l" t="t" r="r" b="b"/>
            <a:pathLst>
              <a:path w="1094740" h="286385">
                <a:moveTo>
                  <a:pt x="229362" y="8636"/>
                </a:moveTo>
                <a:lnTo>
                  <a:pt x="226314" y="0"/>
                </a:lnTo>
                <a:lnTo>
                  <a:pt x="210972" y="5600"/>
                </a:lnTo>
                <a:lnTo>
                  <a:pt x="197523" y="13652"/>
                </a:lnTo>
                <a:lnTo>
                  <a:pt x="168617" y="52171"/>
                </a:lnTo>
                <a:lnTo>
                  <a:pt x="158877" y="106045"/>
                </a:lnTo>
                <a:lnTo>
                  <a:pt x="159943" y="125488"/>
                </a:lnTo>
                <a:lnTo>
                  <a:pt x="176276" y="174752"/>
                </a:lnTo>
                <a:lnTo>
                  <a:pt x="210947" y="206298"/>
                </a:lnTo>
                <a:lnTo>
                  <a:pt x="226314" y="211836"/>
                </a:lnTo>
                <a:lnTo>
                  <a:pt x="228981" y="203200"/>
                </a:lnTo>
                <a:lnTo>
                  <a:pt x="216928" y="197866"/>
                </a:lnTo>
                <a:lnTo>
                  <a:pt x="206514" y="190436"/>
                </a:lnTo>
                <a:lnTo>
                  <a:pt x="185191" y="155765"/>
                </a:lnTo>
                <a:lnTo>
                  <a:pt x="178181" y="104902"/>
                </a:lnTo>
                <a:lnTo>
                  <a:pt x="178955" y="86842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1094740" h="286385">
                <a:moveTo>
                  <a:pt x="1074547" y="106045"/>
                </a:moveTo>
                <a:lnTo>
                  <a:pt x="1064729" y="52171"/>
                </a:lnTo>
                <a:lnTo>
                  <a:pt x="1035875" y="13665"/>
                </a:lnTo>
                <a:lnTo>
                  <a:pt x="1006983" y="0"/>
                </a:lnTo>
                <a:lnTo>
                  <a:pt x="1004062" y="8636"/>
                </a:lnTo>
                <a:lnTo>
                  <a:pt x="1016266" y="13957"/>
                </a:lnTo>
                <a:lnTo>
                  <a:pt x="1026807" y="21310"/>
                </a:lnTo>
                <a:lnTo>
                  <a:pt x="1048219" y="55460"/>
                </a:lnTo>
                <a:lnTo>
                  <a:pt x="1055243" y="104902"/>
                </a:lnTo>
                <a:lnTo>
                  <a:pt x="1054455" y="123571"/>
                </a:lnTo>
                <a:lnTo>
                  <a:pt x="1042670" y="169291"/>
                </a:lnTo>
                <a:lnTo>
                  <a:pt x="1016406" y="197866"/>
                </a:lnTo>
                <a:lnTo>
                  <a:pt x="1004316" y="203200"/>
                </a:lnTo>
                <a:lnTo>
                  <a:pt x="1006983" y="211836"/>
                </a:lnTo>
                <a:lnTo>
                  <a:pt x="1047496" y="187731"/>
                </a:lnTo>
                <a:lnTo>
                  <a:pt x="1070178" y="143408"/>
                </a:lnTo>
                <a:lnTo>
                  <a:pt x="1073442" y="125488"/>
                </a:lnTo>
                <a:lnTo>
                  <a:pt x="1074547" y="106045"/>
                </a:lnTo>
                <a:close/>
              </a:path>
              <a:path w="1094740" h="286385">
                <a:moveTo>
                  <a:pt x="1094219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1094219" y="286258"/>
                </a:lnTo>
                <a:lnTo>
                  <a:pt x="1094219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919973" y="2789935"/>
            <a:ext cx="1066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 </a:t>
            </a:r>
            <a:r>
              <a:rPr sz="1800" spc="-35" dirty="0">
                <a:latin typeface="Cambria Math"/>
                <a:cs typeface="Cambria Math"/>
              </a:rPr>
              <a:t>ℎ</a:t>
            </a:r>
            <a:r>
              <a:rPr sz="1950" spc="-52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06816" y="3116071"/>
            <a:ext cx="29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71992" y="322427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014459" y="2903403"/>
            <a:ext cx="685800" cy="6057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75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12395">
              <a:lnSpc>
                <a:spcPct val="100000"/>
              </a:lnSpc>
              <a:spcBef>
                <a:spcPts val="365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ℎ</a:t>
            </a:r>
            <a:r>
              <a:rPr sz="1575" spc="-15" baseline="-13227" dirty="0">
                <a:solidFill>
                  <a:srgbClr val="385622"/>
                </a:solidFill>
                <a:latin typeface="Cambria Math"/>
                <a:cs typeface="Cambria Math"/>
              </a:rPr>
              <a:t>2</a:t>
            </a: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=−𝟐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95688" y="2963671"/>
            <a:ext cx="2516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270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39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20" dirty="0">
                <a:latin typeface="Cambria Math"/>
                <a:cs typeface="Cambria Math"/>
              </a:rPr>
              <a:t> 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−𝟎.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53076" y="3006344"/>
            <a:ext cx="163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chain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rule: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3137" y="3147822"/>
            <a:ext cx="3523615" cy="1580515"/>
          </a:xfrm>
          <a:custGeom>
            <a:avLst/>
            <a:gdLst/>
            <a:ahLst/>
            <a:cxnLst/>
            <a:rect l="l" t="t" r="r" b="b"/>
            <a:pathLst>
              <a:path w="3523615" h="1580514">
                <a:moveTo>
                  <a:pt x="0" y="1580388"/>
                </a:moveTo>
                <a:lnTo>
                  <a:pt x="3523488" y="1580388"/>
                </a:lnTo>
                <a:lnTo>
                  <a:pt x="3523488" y="0"/>
                </a:lnTo>
                <a:lnTo>
                  <a:pt x="0" y="0"/>
                </a:lnTo>
                <a:lnTo>
                  <a:pt x="0" y="1580388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9675" y="4187190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56CEB6-0782-EE6B-61BB-DF53BCB872B1}"/>
              </a:ext>
            </a:extLst>
          </p:cNvPr>
          <p:cNvCxnSpPr>
            <a:cxnSpLocks/>
          </p:cNvCxnSpPr>
          <p:nvPr/>
        </p:nvCxnSpPr>
        <p:spPr>
          <a:xfrm>
            <a:off x="8654415" y="1644395"/>
            <a:ext cx="1025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752052A-06EF-CAAF-8392-16259B92BA70}"/>
              </a:ext>
            </a:extLst>
          </p:cNvPr>
          <p:cNvCxnSpPr/>
          <p:nvPr/>
        </p:nvCxnSpPr>
        <p:spPr>
          <a:xfrm>
            <a:off x="8147684" y="2364778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B29664-2780-2A3B-84C8-DA49DE971815}"/>
              </a:ext>
            </a:extLst>
          </p:cNvPr>
          <p:cNvCxnSpPr/>
          <p:nvPr/>
        </p:nvCxnSpPr>
        <p:spPr>
          <a:xfrm>
            <a:off x="8081645" y="3114293"/>
            <a:ext cx="848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10B172B4-253E-9661-2B63-4EEF447EF6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763" y="1827213"/>
          <a:ext cx="8264525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763" y="1827213"/>
                        <a:ext cx="8264525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3582" y="4022852"/>
            <a:ext cx="65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6688" y="2162936"/>
            <a:ext cx="1757045" cy="1421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2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1540"/>
              </a:spcBef>
            </a:pPr>
            <a:r>
              <a:rPr sz="1800" b="1" dirty="0">
                <a:latin typeface="Century Gothic"/>
                <a:cs typeface="Century Gothic"/>
              </a:rPr>
              <a:t>-</a:t>
            </a:r>
            <a:r>
              <a:rPr sz="1800" b="1" spc="-25" dirty="0"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94788" y="4316933"/>
            <a:ext cx="428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3137" y="3147822"/>
            <a:ext cx="3523615" cy="1580515"/>
          </a:xfrm>
          <a:custGeom>
            <a:avLst/>
            <a:gdLst/>
            <a:ahLst/>
            <a:cxnLst/>
            <a:rect l="l" t="t" r="r" b="b"/>
            <a:pathLst>
              <a:path w="3523615" h="1580514">
                <a:moveTo>
                  <a:pt x="0" y="1580388"/>
                </a:moveTo>
                <a:lnTo>
                  <a:pt x="3523488" y="1580388"/>
                </a:lnTo>
                <a:lnTo>
                  <a:pt x="3523488" y="0"/>
                </a:lnTo>
                <a:lnTo>
                  <a:pt x="0" y="0"/>
                </a:lnTo>
                <a:lnTo>
                  <a:pt x="0" y="1580388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71179" y="1662302"/>
            <a:ext cx="1094740" cy="15240"/>
          </a:xfrm>
          <a:custGeom>
            <a:avLst/>
            <a:gdLst/>
            <a:ahLst/>
            <a:cxnLst/>
            <a:rect l="l" t="t" r="r" b="b"/>
            <a:pathLst>
              <a:path w="1094740" h="15239">
                <a:moveTo>
                  <a:pt x="1094231" y="0"/>
                </a:moveTo>
                <a:lnTo>
                  <a:pt x="0" y="0"/>
                </a:lnTo>
                <a:lnTo>
                  <a:pt x="0" y="15239"/>
                </a:lnTo>
                <a:lnTo>
                  <a:pt x="1094231" y="15239"/>
                </a:lnTo>
                <a:lnTo>
                  <a:pt x="1094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31453" y="1391285"/>
            <a:ext cx="914400" cy="212090"/>
          </a:xfrm>
          <a:custGeom>
            <a:avLst/>
            <a:gdLst/>
            <a:ahLst/>
            <a:cxnLst/>
            <a:rect l="l" t="t" r="r" b="b"/>
            <a:pathLst>
              <a:path w="914400" h="212090">
                <a:moveTo>
                  <a:pt x="846708" y="0"/>
                </a:moveTo>
                <a:lnTo>
                  <a:pt x="843788" y="8509"/>
                </a:lnTo>
                <a:lnTo>
                  <a:pt x="856001" y="13892"/>
                </a:lnTo>
                <a:lnTo>
                  <a:pt x="866536" y="21288"/>
                </a:lnTo>
                <a:lnTo>
                  <a:pt x="887950" y="55429"/>
                </a:lnTo>
                <a:lnTo>
                  <a:pt x="894969" y="104775"/>
                </a:lnTo>
                <a:lnTo>
                  <a:pt x="894183" y="123444"/>
                </a:lnTo>
                <a:lnTo>
                  <a:pt x="882396" y="169163"/>
                </a:lnTo>
                <a:lnTo>
                  <a:pt x="856142" y="197738"/>
                </a:lnTo>
                <a:lnTo>
                  <a:pt x="844042" y="203073"/>
                </a:lnTo>
                <a:lnTo>
                  <a:pt x="846708" y="211709"/>
                </a:lnTo>
                <a:lnTo>
                  <a:pt x="887231" y="187705"/>
                </a:lnTo>
                <a:lnTo>
                  <a:pt x="909907" y="143335"/>
                </a:lnTo>
                <a:lnTo>
                  <a:pt x="914273" y="105917"/>
                </a:lnTo>
                <a:lnTo>
                  <a:pt x="913179" y="86483"/>
                </a:lnTo>
                <a:lnTo>
                  <a:pt x="896874" y="37084"/>
                </a:lnTo>
                <a:lnTo>
                  <a:pt x="862066" y="5526"/>
                </a:lnTo>
                <a:lnTo>
                  <a:pt x="846708" y="0"/>
                </a:lnTo>
                <a:close/>
              </a:path>
              <a:path w="914400" h="212090">
                <a:moveTo>
                  <a:pt x="67564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4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2" y="8509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34094" y="1320800"/>
            <a:ext cx="1066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ℎ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78518" y="1646935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𝑑𝑤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17989" y="1494535"/>
            <a:ext cx="387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79177" y="1602739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9675" y="4187190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79A83D-CD2E-2760-2E41-FEF57AFCFF2C}"/>
              </a:ext>
            </a:extLst>
          </p:cNvPr>
          <p:cNvCxnSpPr>
            <a:cxnSpLocks/>
          </p:cNvCxnSpPr>
          <p:nvPr/>
        </p:nvCxnSpPr>
        <p:spPr>
          <a:xfrm>
            <a:off x="8763000" y="1644395"/>
            <a:ext cx="91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458E5BB2-A187-6439-A1CD-4A69A82C06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3582" y="4022852"/>
            <a:ext cx="65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16121" y="2162936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2088" y="2814573"/>
            <a:ext cx="441959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800" b="1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4788" y="4316933"/>
            <a:ext cx="428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71179" y="1662302"/>
            <a:ext cx="1094740" cy="15240"/>
          </a:xfrm>
          <a:custGeom>
            <a:avLst/>
            <a:gdLst/>
            <a:ahLst/>
            <a:cxnLst/>
            <a:rect l="l" t="t" r="r" b="b"/>
            <a:pathLst>
              <a:path w="1094740" h="15239">
                <a:moveTo>
                  <a:pt x="1094231" y="0"/>
                </a:moveTo>
                <a:lnTo>
                  <a:pt x="0" y="0"/>
                </a:lnTo>
                <a:lnTo>
                  <a:pt x="0" y="15239"/>
                </a:lnTo>
                <a:lnTo>
                  <a:pt x="1094231" y="15239"/>
                </a:lnTo>
                <a:lnTo>
                  <a:pt x="1094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704087" y="2125852"/>
            <a:ext cx="8475345" cy="2621915"/>
            <a:chOff x="704087" y="2125852"/>
            <a:chExt cx="8475345" cy="2621915"/>
          </a:xfrm>
        </p:grpSpPr>
        <p:sp>
          <p:nvSpPr>
            <p:cNvPr id="11" name="object 11"/>
            <p:cNvSpPr/>
            <p:nvPr/>
          </p:nvSpPr>
          <p:spPr>
            <a:xfrm>
              <a:off x="723137" y="3147822"/>
              <a:ext cx="3523615" cy="1580515"/>
            </a:xfrm>
            <a:custGeom>
              <a:avLst/>
              <a:gdLst/>
              <a:ahLst/>
              <a:cxnLst/>
              <a:rect l="l" t="t" r="r" b="b"/>
              <a:pathLst>
                <a:path w="3523615" h="1580514">
                  <a:moveTo>
                    <a:pt x="0" y="1580388"/>
                  </a:moveTo>
                  <a:lnTo>
                    <a:pt x="3523488" y="1580388"/>
                  </a:lnTo>
                  <a:lnTo>
                    <a:pt x="3523488" y="0"/>
                  </a:lnTo>
                  <a:lnTo>
                    <a:pt x="0" y="0"/>
                  </a:lnTo>
                  <a:lnTo>
                    <a:pt x="0" y="158038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84693" y="2125852"/>
              <a:ext cx="1094740" cy="286385"/>
            </a:xfrm>
            <a:custGeom>
              <a:avLst/>
              <a:gdLst/>
              <a:ahLst/>
              <a:cxnLst/>
              <a:rect l="l" t="t" r="r" b="b"/>
              <a:pathLst>
                <a:path w="1094740" h="286385">
                  <a:moveTo>
                    <a:pt x="229362" y="8636"/>
                  </a:moveTo>
                  <a:lnTo>
                    <a:pt x="226314" y="0"/>
                  </a:lnTo>
                  <a:lnTo>
                    <a:pt x="210972" y="5537"/>
                  </a:lnTo>
                  <a:lnTo>
                    <a:pt x="197523" y="13550"/>
                  </a:lnTo>
                  <a:lnTo>
                    <a:pt x="168605" y="52095"/>
                  </a:lnTo>
                  <a:lnTo>
                    <a:pt x="158750" y="105918"/>
                  </a:lnTo>
                  <a:lnTo>
                    <a:pt x="159842" y="125374"/>
                  </a:lnTo>
                  <a:lnTo>
                    <a:pt x="176149" y="174752"/>
                  </a:lnTo>
                  <a:lnTo>
                    <a:pt x="210896" y="206184"/>
                  </a:lnTo>
                  <a:lnTo>
                    <a:pt x="226314" y="211709"/>
                  </a:lnTo>
                  <a:lnTo>
                    <a:pt x="228981" y="203200"/>
                  </a:lnTo>
                  <a:lnTo>
                    <a:pt x="216928" y="197802"/>
                  </a:lnTo>
                  <a:lnTo>
                    <a:pt x="206514" y="190334"/>
                  </a:lnTo>
                  <a:lnTo>
                    <a:pt x="185115" y="155638"/>
                  </a:lnTo>
                  <a:lnTo>
                    <a:pt x="178054" y="104775"/>
                  </a:lnTo>
                  <a:lnTo>
                    <a:pt x="178828" y="86728"/>
                  </a:lnTo>
                  <a:lnTo>
                    <a:pt x="190627" y="42164"/>
                  </a:lnTo>
                  <a:lnTo>
                    <a:pt x="217144" y="13957"/>
                  </a:lnTo>
                  <a:lnTo>
                    <a:pt x="229362" y="8636"/>
                  </a:lnTo>
                  <a:close/>
                </a:path>
                <a:path w="1094740" h="286385">
                  <a:moveTo>
                    <a:pt x="1073023" y="105918"/>
                  </a:moveTo>
                  <a:lnTo>
                    <a:pt x="1063155" y="52095"/>
                  </a:lnTo>
                  <a:lnTo>
                    <a:pt x="1034288" y="13550"/>
                  </a:lnTo>
                  <a:lnTo>
                    <a:pt x="1005459" y="0"/>
                  </a:lnTo>
                  <a:lnTo>
                    <a:pt x="1002538" y="8636"/>
                  </a:lnTo>
                  <a:lnTo>
                    <a:pt x="1014742" y="13957"/>
                  </a:lnTo>
                  <a:lnTo>
                    <a:pt x="1025283" y="21310"/>
                  </a:lnTo>
                  <a:lnTo>
                    <a:pt x="1046695" y="55435"/>
                  </a:lnTo>
                  <a:lnTo>
                    <a:pt x="1053719" y="104775"/>
                  </a:lnTo>
                  <a:lnTo>
                    <a:pt x="1052931" y="123444"/>
                  </a:lnTo>
                  <a:lnTo>
                    <a:pt x="1041146" y="169164"/>
                  </a:lnTo>
                  <a:lnTo>
                    <a:pt x="1014882" y="197802"/>
                  </a:lnTo>
                  <a:lnTo>
                    <a:pt x="1002792" y="203200"/>
                  </a:lnTo>
                  <a:lnTo>
                    <a:pt x="1005459" y="211709"/>
                  </a:lnTo>
                  <a:lnTo>
                    <a:pt x="1045972" y="187706"/>
                  </a:lnTo>
                  <a:lnTo>
                    <a:pt x="1068654" y="143344"/>
                  </a:lnTo>
                  <a:lnTo>
                    <a:pt x="1071918" y="125374"/>
                  </a:lnTo>
                  <a:lnTo>
                    <a:pt x="1073023" y="105918"/>
                  </a:lnTo>
                  <a:close/>
                </a:path>
                <a:path w="1094740" h="286385">
                  <a:moveTo>
                    <a:pt x="1094232" y="271018"/>
                  </a:moveTo>
                  <a:lnTo>
                    <a:pt x="0" y="271018"/>
                  </a:lnTo>
                  <a:lnTo>
                    <a:pt x="0" y="286258"/>
                  </a:lnTo>
                  <a:lnTo>
                    <a:pt x="1094232" y="286258"/>
                  </a:lnTo>
                  <a:lnTo>
                    <a:pt x="1094232" y="2710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831453" y="1391285"/>
            <a:ext cx="914400" cy="212090"/>
          </a:xfrm>
          <a:custGeom>
            <a:avLst/>
            <a:gdLst/>
            <a:ahLst/>
            <a:cxnLst/>
            <a:rect l="l" t="t" r="r" b="b"/>
            <a:pathLst>
              <a:path w="914400" h="212090">
                <a:moveTo>
                  <a:pt x="846708" y="0"/>
                </a:moveTo>
                <a:lnTo>
                  <a:pt x="843788" y="8509"/>
                </a:lnTo>
                <a:lnTo>
                  <a:pt x="856001" y="13892"/>
                </a:lnTo>
                <a:lnTo>
                  <a:pt x="866536" y="21288"/>
                </a:lnTo>
                <a:lnTo>
                  <a:pt x="887950" y="55429"/>
                </a:lnTo>
                <a:lnTo>
                  <a:pt x="894969" y="104775"/>
                </a:lnTo>
                <a:lnTo>
                  <a:pt x="894183" y="123444"/>
                </a:lnTo>
                <a:lnTo>
                  <a:pt x="882396" y="169163"/>
                </a:lnTo>
                <a:lnTo>
                  <a:pt x="856142" y="197738"/>
                </a:lnTo>
                <a:lnTo>
                  <a:pt x="844042" y="203073"/>
                </a:lnTo>
                <a:lnTo>
                  <a:pt x="846708" y="211709"/>
                </a:lnTo>
                <a:lnTo>
                  <a:pt x="887231" y="187705"/>
                </a:lnTo>
                <a:lnTo>
                  <a:pt x="909907" y="143335"/>
                </a:lnTo>
                <a:lnTo>
                  <a:pt x="914273" y="105917"/>
                </a:lnTo>
                <a:lnTo>
                  <a:pt x="913179" y="86483"/>
                </a:lnTo>
                <a:lnTo>
                  <a:pt x="896874" y="37084"/>
                </a:lnTo>
                <a:lnTo>
                  <a:pt x="862066" y="5526"/>
                </a:lnTo>
                <a:lnTo>
                  <a:pt x="846708" y="0"/>
                </a:lnTo>
                <a:close/>
              </a:path>
              <a:path w="914400" h="212090">
                <a:moveTo>
                  <a:pt x="67564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4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2" y="8509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634094" y="1320800"/>
            <a:ext cx="1066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ℎ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78518" y="1646935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𝑑𝑤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17989" y="1494535"/>
            <a:ext cx="387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79177" y="1602739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47608" y="2055063"/>
            <a:ext cx="1065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6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spc="-35" dirty="0">
                <a:latin typeface="Cambria Math"/>
                <a:cs typeface="Cambria Math"/>
              </a:rPr>
              <a:t>ℎ</a:t>
            </a:r>
            <a:r>
              <a:rPr sz="1950" spc="-52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92032" y="2381758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𝑑𝑤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41841" y="2168187"/>
            <a:ext cx="711200" cy="6064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80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12395">
              <a:lnSpc>
                <a:spcPct val="100000"/>
              </a:lnSpc>
              <a:spcBef>
                <a:spcPts val="370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𝑤</a:t>
            </a:r>
            <a:r>
              <a:rPr sz="1575" spc="-15" baseline="-13227" dirty="0">
                <a:solidFill>
                  <a:srgbClr val="385622"/>
                </a:solidFill>
                <a:latin typeface="Cambria Math"/>
                <a:cs typeface="Cambria Math"/>
              </a:rPr>
              <a:t>2</a:t>
            </a: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=−3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74377" y="2228799"/>
            <a:ext cx="387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35945" y="2337562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73623" y="2121789"/>
            <a:ext cx="19297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𝐰</a:t>
            </a:r>
            <a:r>
              <a:rPr sz="1950" baseline="-14957" dirty="0">
                <a:solidFill>
                  <a:srgbClr val="385622"/>
                </a:solidFill>
                <a:latin typeface="Cambria Math"/>
                <a:cs typeface="Cambria Math"/>
              </a:rPr>
              <a:t>𝟐</a:t>
            </a:r>
            <a:r>
              <a:rPr sz="1950" spc="375" baseline="-14957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8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−𝟑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09675" y="4187190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6528FE-7681-0204-12D7-F7A11E413BD3}"/>
              </a:ext>
            </a:extLst>
          </p:cNvPr>
          <p:cNvCxnSpPr>
            <a:cxnSpLocks/>
          </p:cNvCxnSpPr>
          <p:nvPr/>
        </p:nvCxnSpPr>
        <p:spPr>
          <a:xfrm>
            <a:off x="8671179" y="1644395"/>
            <a:ext cx="1009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F8927C-3024-C6A7-491F-A3943F80D8AE}"/>
              </a:ext>
            </a:extLst>
          </p:cNvPr>
          <p:cNvCxnSpPr>
            <a:cxnSpLocks/>
          </p:cNvCxnSpPr>
          <p:nvPr/>
        </p:nvCxnSpPr>
        <p:spPr>
          <a:xfrm>
            <a:off x="8153400" y="2412237"/>
            <a:ext cx="9884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6B1B2D11-09A2-3CEF-BC00-B6375AC18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3582" y="4022852"/>
            <a:ext cx="65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16121" y="2162936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088" y="178130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2088" y="2814573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4788" y="3284346"/>
            <a:ext cx="4292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788" y="4316933"/>
            <a:ext cx="428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71179" y="1662302"/>
            <a:ext cx="1094740" cy="15240"/>
          </a:xfrm>
          <a:custGeom>
            <a:avLst/>
            <a:gdLst/>
            <a:ahLst/>
            <a:cxnLst/>
            <a:rect l="l" t="t" r="r" b="b"/>
            <a:pathLst>
              <a:path w="1094740" h="15239">
                <a:moveTo>
                  <a:pt x="1094231" y="0"/>
                </a:moveTo>
                <a:lnTo>
                  <a:pt x="0" y="0"/>
                </a:lnTo>
                <a:lnTo>
                  <a:pt x="0" y="15239"/>
                </a:lnTo>
                <a:lnTo>
                  <a:pt x="1094231" y="15239"/>
                </a:lnTo>
                <a:lnTo>
                  <a:pt x="1094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704087" y="2125852"/>
            <a:ext cx="8475345" cy="2621915"/>
            <a:chOff x="704087" y="2125852"/>
            <a:chExt cx="8475345" cy="2621915"/>
          </a:xfrm>
        </p:grpSpPr>
        <p:sp>
          <p:nvSpPr>
            <p:cNvPr id="12" name="object 12"/>
            <p:cNvSpPr/>
            <p:nvPr/>
          </p:nvSpPr>
          <p:spPr>
            <a:xfrm>
              <a:off x="723137" y="3147822"/>
              <a:ext cx="3523615" cy="1580515"/>
            </a:xfrm>
            <a:custGeom>
              <a:avLst/>
              <a:gdLst/>
              <a:ahLst/>
              <a:cxnLst/>
              <a:rect l="l" t="t" r="r" b="b"/>
              <a:pathLst>
                <a:path w="3523615" h="1580514">
                  <a:moveTo>
                    <a:pt x="0" y="1580388"/>
                  </a:moveTo>
                  <a:lnTo>
                    <a:pt x="3523488" y="1580388"/>
                  </a:lnTo>
                  <a:lnTo>
                    <a:pt x="3523488" y="0"/>
                  </a:lnTo>
                  <a:lnTo>
                    <a:pt x="0" y="0"/>
                  </a:lnTo>
                  <a:lnTo>
                    <a:pt x="0" y="158038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693" y="2125852"/>
              <a:ext cx="1094740" cy="286385"/>
            </a:xfrm>
            <a:custGeom>
              <a:avLst/>
              <a:gdLst/>
              <a:ahLst/>
              <a:cxnLst/>
              <a:rect l="l" t="t" r="r" b="b"/>
              <a:pathLst>
                <a:path w="1094740" h="286385">
                  <a:moveTo>
                    <a:pt x="229362" y="8636"/>
                  </a:moveTo>
                  <a:lnTo>
                    <a:pt x="226314" y="0"/>
                  </a:lnTo>
                  <a:lnTo>
                    <a:pt x="210972" y="5537"/>
                  </a:lnTo>
                  <a:lnTo>
                    <a:pt x="197523" y="13550"/>
                  </a:lnTo>
                  <a:lnTo>
                    <a:pt x="168605" y="52095"/>
                  </a:lnTo>
                  <a:lnTo>
                    <a:pt x="158750" y="105918"/>
                  </a:lnTo>
                  <a:lnTo>
                    <a:pt x="159842" y="125374"/>
                  </a:lnTo>
                  <a:lnTo>
                    <a:pt x="176149" y="174752"/>
                  </a:lnTo>
                  <a:lnTo>
                    <a:pt x="210896" y="206184"/>
                  </a:lnTo>
                  <a:lnTo>
                    <a:pt x="226314" y="211709"/>
                  </a:lnTo>
                  <a:lnTo>
                    <a:pt x="228981" y="203200"/>
                  </a:lnTo>
                  <a:lnTo>
                    <a:pt x="216928" y="197802"/>
                  </a:lnTo>
                  <a:lnTo>
                    <a:pt x="206514" y="190334"/>
                  </a:lnTo>
                  <a:lnTo>
                    <a:pt x="185115" y="155638"/>
                  </a:lnTo>
                  <a:lnTo>
                    <a:pt x="178054" y="104775"/>
                  </a:lnTo>
                  <a:lnTo>
                    <a:pt x="178828" y="86728"/>
                  </a:lnTo>
                  <a:lnTo>
                    <a:pt x="190627" y="42164"/>
                  </a:lnTo>
                  <a:lnTo>
                    <a:pt x="217144" y="13957"/>
                  </a:lnTo>
                  <a:lnTo>
                    <a:pt x="229362" y="8636"/>
                  </a:lnTo>
                  <a:close/>
                </a:path>
                <a:path w="1094740" h="286385">
                  <a:moveTo>
                    <a:pt x="1073023" y="105918"/>
                  </a:moveTo>
                  <a:lnTo>
                    <a:pt x="1063155" y="52095"/>
                  </a:lnTo>
                  <a:lnTo>
                    <a:pt x="1034288" y="13550"/>
                  </a:lnTo>
                  <a:lnTo>
                    <a:pt x="1005459" y="0"/>
                  </a:lnTo>
                  <a:lnTo>
                    <a:pt x="1002538" y="8636"/>
                  </a:lnTo>
                  <a:lnTo>
                    <a:pt x="1014742" y="13957"/>
                  </a:lnTo>
                  <a:lnTo>
                    <a:pt x="1025283" y="21310"/>
                  </a:lnTo>
                  <a:lnTo>
                    <a:pt x="1046695" y="55435"/>
                  </a:lnTo>
                  <a:lnTo>
                    <a:pt x="1053719" y="104775"/>
                  </a:lnTo>
                  <a:lnTo>
                    <a:pt x="1052931" y="123444"/>
                  </a:lnTo>
                  <a:lnTo>
                    <a:pt x="1041146" y="169164"/>
                  </a:lnTo>
                  <a:lnTo>
                    <a:pt x="1014882" y="197802"/>
                  </a:lnTo>
                  <a:lnTo>
                    <a:pt x="1002792" y="203200"/>
                  </a:lnTo>
                  <a:lnTo>
                    <a:pt x="1005459" y="211709"/>
                  </a:lnTo>
                  <a:lnTo>
                    <a:pt x="1045972" y="187706"/>
                  </a:lnTo>
                  <a:lnTo>
                    <a:pt x="1068654" y="143344"/>
                  </a:lnTo>
                  <a:lnTo>
                    <a:pt x="1071918" y="125374"/>
                  </a:lnTo>
                  <a:lnTo>
                    <a:pt x="1073023" y="105918"/>
                  </a:lnTo>
                  <a:close/>
                </a:path>
                <a:path w="1094740" h="286385">
                  <a:moveTo>
                    <a:pt x="1094232" y="271018"/>
                  </a:moveTo>
                  <a:lnTo>
                    <a:pt x="0" y="271018"/>
                  </a:lnTo>
                  <a:lnTo>
                    <a:pt x="0" y="286258"/>
                  </a:lnTo>
                  <a:lnTo>
                    <a:pt x="1094232" y="286258"/>
                  </a:lnTo>
                  <a:lnTo>
                    <a:pt x="1094232" y="2710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8831453" y="1391285"/>
            <a:ext cx="914400" cy="212090"/>
          </a:xfrm>
          <a:custGeom>
            <a:avLst/>
            <a:gdLst/>
            <a:ahLst/>
            <a:cxnLst/>
            <a:rect l="l" t="t" r="r" b="b"/>
            <a:pathLst>
              <a:path w="914400" h="212090">
                <a:moveTo>
                  <a:pt x="846708" y="0"/>
                </a:moveTo>
                <a:lnTo>
                  <a:pt x="843788" y="8509"/>
                </a:lnTo>
                <a:lnTo>
                  <a:pt x="856001" y="13892"/>
                </a:lnTo>
                <a:lnTo>
                  <a:pt x="866536" y="21288"/>
                </a:lnTo>
                <a:lnTo>
                  <a:pt x="887950" y="55429"/>
                </a:lnTo>
                <a:lnTo>
                  <a:pt x="894969" y="104775"/>
                </a:lnTo>
                <a:lnTo>
                  <a:pt x="894183" y="123444"/>
                </a:lnTo>
                <a:lnTo>
                  <a:pt x="882396" y="169163"/>
                </a:lnTo>
                <a:lnTo>
                  <a:pt x="856142" y="197738"/>
                </a:lnTo>
                <a:lnTo>
                  <a:pt x="844042" y="203073"/>
                </a:lnTo>
                <a:lnTo>
                  <a:pt x="846708" y="211709"/>
                </a:lnTo>
                <a:lnTo>
                  <a:pt x="887231" y="187705"/>
                </a:lnTo>
                <a:lnTo>
                  <a:pt x="909907" y="143335"/>
                </a:lnTo>
                <a:lnTo>
                  <a:pt x="914273" y="105917"/>
                </a:lnTo>
                <a:lnTo>
                  <a:pt x="913179" y="86483"/>
                </a:lnTo>
                <a:lnTo>
                  <a:pt x="896874" y="37084"/>
                </a:lnTo>
                <a:lnTo>
                  <a:pt x="862066" y="5526"/>
                </a:lnTo>
                <a:lnTo>
                  <a:pt x="846708" y="0"/>
                </a:lnTo>
                <a:close/>
              </a:path>
              <a:path w="914400" h="212090">
                <a:moveTo>
                  <a:pt x="67564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4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2" y="8509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34094" y="1320800"/>
            <a:ext cx="1066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ℎ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78518" y="1646935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𝑑𝑤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17989" y="1494535"/>
            <a:ext cx="387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79177" y="1602739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47608" y="2055063"/>
            <a:ext cx="1065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6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spc="-35" dirty="0">
                <a:latin typeface="Cambria Math"/>
                <a:cs typeface="Cambria Math"/>
              </a:rPr>
              <a:t>ℎ</a:t>
            </a:r>
            <a:r>
              <a:rPr sz="1950" spc="-52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92032" y="2381758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𝑑𝑤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1841" y="2168187"/>
            <a:ext cx="711200" cy="6064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80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12395">
              <a:lnSpc>
                <a:spcPct val="100000"/>
              </a:lnSpc>
              <a:spcBef>
                <a:spcPts val="370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𝑤</a:t>
            </a:r>
            <a:r>
              <a:rPr sz="1575" spc="-15" baseline="-13227" dirty="0">
                <a:solidFill>
                  <a:srgbClr val="385622"/>
                </a:solidFill>
                <a:latin typeface="Cambria Math"/>
                <a:cs typeface="Cambria Math"/>
              </a:rPr>
              <a:t>2</a:t>
            </a: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=−3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74377" y="2228799"/>
            <a:ext cx="387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35945" y="2337562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73623" y="2121789"/>
            <a:ext cx="19297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𝐰</a:t>
            </a:r>
            <a:r>
              <a:rPr sz="1950" baseline="-14957" dirty="0">
                <a:solidFill>
                  <a:srgbClr val="385622"/>
                </a:solidFill>
                <a:latin typeface="Cambria Math"/>
                <a:cs typeface="Cambria Math"/>
              </a:rPr>
              <a:t>𝟐</a:t>
            </a:r>
            <a:r>
              <a:rPr sz="1950" spc="375" baseline="-14957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8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−𝟑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58709" y="2860039"/>
            <a:ext cx="1094740" cy="286385"/>
          </a:xfrm>
          <a:custGeom>
            <a:avLst/>
            <a:gdLst/>
            <a:ahLst/>
            <a:cxnLst/>
            <a:rect l="l" t="t" r="r" b="b"/>
            <a:pathLst>
              <a:path w="1094740" h="286385">
                <a:moveTo>
                  <a:pt x="230886" y="8636"/>
                </a:moveTo>
                <a:lnTo>
                  <a:pt x="227838" y="0"/>
                </a:lnTo>
                <a:lnTo>
                  <a:pt x="212496" y="5600"/>
                </a:lnTo>
                <a:lnTo>
                  <a:pt x="199047" y="13652"/>
                </a:lnTo>
                <a:lnTo>
                  <a:pt x="170141" y="52171"/>
                </a:lnTo>
                <a:lnTo>
                  <a:pt x="160401" y="106045"/>
                </a:lnTo>
                <a:lnTo>
                  <a:pt x="161467" y="125488"/>
                </a:lnTo>
                <a:lnTo>
                  <a:pt x="177800" y="174752"/>
                </a:lnTo>
                <a:lnTo>
                  <a:pt x="212471" y="206298"/>
                </a:lnTo>
                <a:lnTo>
                  <a:pt x="227838" y="211836"/>
                </a:lnTo>
                <a:lnTo>
                  <a:pt x="230505" y="203200"/>
                </a:lnTo>
                <a:lnTo>
                  <a:pt x="218452" y="197866"/>
                </a:lnTo>
                <a:lnTo>
                  <a:pt x="208038" y="190436"/>
                </a:lnTo>
                <a:lnTo>
                  <a:pt x="186715" y="155765"/>
                </a:lnTo>
                <a:lnTo>
                  <a:pt x="179705" y="104902"/>
                </a:lnTo>
                <a:lnTo>
                  <a:pt x="180479" y="86842"/>
                </a:lnTo>
                <a:lnTo>
                  <a:pt x="192151" y="42164"/>
                </a:lnTo>
                <a:lnTo>
                  <a:pt x="218668" y="13957"/>
                </a:lnTo>
                <a:lnTo>
                  <a:pt x="230886" y="8636"/>
                </a:lnTo>
                <a:close/>
              </a:path>
              <a:path w="1094740" h="286385">
                <a:moveTo>
                  <a:pt x="1074547" y="106045"/>
                </a:moveTo>
                <a:lnTo>
                  <a:pt x="1064729" y="52171"/>
                </a:lnTo>
                <a:lnTo>
                  <a:pt x="1035875" y="13665"/>
                </a:lnTo>
                <a:lnTo>
                  <a:pt x="1006983" y="0"/>
                </a:lnTo>
                <a:lnTo>
                  <a:pt x="1004062" y="8636"/>
                </a:lnTo>
                <a:lnTo>
                  <a:pt x="1016266" y="13957"/>
                </a:lnTo>
                <a:lnTo>
                  <a:pt x="1026807" y="21310"/>
                </a:lnTo>
                <a:lnTo>
                  <a:pt x="1048219" y="55460"/>
                </a:lnTo>
                <a:lnTo>
                  <a:pt x="1055243" y="104902"/>
                </a:lnTo>
                <a:lnTo>
                  <a:pt x="1054455" y="123571"/>
                </a:lnTo>
                <a:lnTo>
                  <a:pt x="1042670" y="169291"/>
                </a:lnTo>
                <a:lnTo>
                  <a:pt x="1016406" y="197866"/>
                </a:lnTo>
                <a:lnTo>
                  <a:pt x="1004316" y="203200"/>
                </a:lnTo>
                <a:lnTo>
                  <a:pt x="1006983" y="211836"/>
                </a:lnTo>
                <a:lnTo>
                  <a:pt x="1047496" y="187731"/>
                </a:lnTo>
                <a:lnTo>
                  <a:pt x="1070178" y="143408"/>
                </a:lnTo>
                <a:lnTo>
                  <a:pt x="1073442" y="125488"/>
                </a:lnTo>
                <a:lnTo>
                  <a:pt x="1074547" y="106045"/>
                </a:lnTo>
                <a:close/>
              </a:path>
              <a:path w="1094740" h="286385">
                <a:moveTo>
                  <a:pt x="1094219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1094219" y="286258"/>
                </a:lnTo>
                <a:lnTo>
                  <a:pt x="1094219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21497" y="2789935"/>
            <a:ext cx="1066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24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 </a:t>
            </a:r>
            <a:r>
              <a:rPr sz="1800" spc="-35" dirty="0">
                <a:latin typeface="Cambria Math"/>
                <a:cs typeface="Cambria Math"/>
              </a:rPr>
              <a:t>ℎ</a:t>
            </a:r>
            <a:r>
              <a:rPr sz="1950" spc="-52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08340" y="3116071"/>
            <a:ext cx="29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73516" y="322427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92183" y="3282188"/>
            <a:ext cx="6400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𝑤</a:t>
            </a:r>
            <a:r>
              <a:rPr sz="1575" spc="-15" baseline="-13227" dirty="0">
                <a:solidFill>
                  <a:srgbClr val="385622"/>
                </a:solidFill>
                <a:latin typeface="Cambria Math"/>
                <a:cs typeface="Cambria Math"/>
              </a:rPr>
              <a:t>2</a:t>
            </a: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=−𝟑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26168" y="2963671"/>
            <a:ext cx="2484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2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0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300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ℎ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44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4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−𝟎.</a:t>
            </a:r>
            <a:r>
              <a:rPr sz="1800" spc="-9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86858" y="3010915"/>
            <a:ext cx="2861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3086" dirty="0">
                <a:latin typeface="Century Gothic"/>
                <a:cs typeface="Century Gothic"/>
              </a:rPr>
              <a:t>The</a:t>
            </a:r>
            <a:r>
              <a:rPr sz="2700" spc="15" baseline="3086" dirty="0">
                <a:latin typeface="Century Gothic"/>
                <a:cs typeface="Century Gothic"/>
              </a:rPr>
              <a:t> </a:t>
            </a:r>
            <a:r>
              <a:rPr sz="2700" baseline="3086" dirty="0">
                <a:latin typeface="Century Gothic"/>
                <a:cs typeface="Century Gothic"/>
              </a:rPr>
              <a:t>chain</a:t>
            </a:r>
            <a:r>
              <a:rPr sz="2700" spc="-30" baseline="3086" dirty="0">
                <a:latin typeface="Century Gothic"/>
                <a:cs typeface="Century Gothic"/>
              </a:rPr>
              <a:t> </a:t>
            </a:r>
            <a:r>
              <a:rPr sz="2700" baseline="3086" dirty="0">
                <a:latin typeface="Century Gothic"/>
                <a:cs typeface="Century Gothic"/>
              </a:rPr>
              <a:t>rule:</a:t>
            </a:r>
            <a:r>
              <a:rPr sz="2700" spc="487" baseline="3086" dirty="0">
                <a:latin typeface="Century Gothic"/>
                <a:cs typeface="Century Gothic"/>
              </a:rPr>
              <a:t> </a:t>
            </a:r>
            <a:r>
              <a:rPr sz="2700" baseline="10802" dirty="0">
                <a:latin typeface="Cambria Math"/>
                <a:cs typeface="Cambria Math"/>
              </a:rPr>
              <a:t>𝛾</a:t>
            </a:r>
            <a:r>
              <a:rPr sz="1300" dirty="0">
                <a:latin typeface="Cambria Math"/>
                <a:cs typeface="Cambria Math"/>
              </a:rPr>
              <a:t>11</a:t>
            </a:r>
            <a:r>
              <a:rPr sz="1300" spc="275" dirty="0">
                <a:latin typeface="Cambria Math"/>
                <a:cs typeface="Cambria Math"/>
              </a:rPr>
              <a:t> </a:t>
            </a:r>
            <a:r>
              <a:rPr sz="2700" baseline="10802" dirty="0">
                <a:latin typeface="Cambria Math"/>
                <a:cs typeface="Cambria Math"/>
              </a:rPr>
              <a:t>=</a:t>
            </a:r>
            <a:r>
              <a:rPr sz="2700" spc="142" baseline="10802" dirty="0">
                <a:latin typeface="Cambria Math"/>
                <a:cs typeface="Cambria Math"/>
              </a:rPr>
              <a:t> </a:t>
            </a:r>
            <a:r>
              <a:rPr sz="2700" baseline="10802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300" dirty="0">
                <a:solidFill>
                  <a:srgbClr val="7E5F00"/>
                </a:solidFill>
                <a:latin typeface="Cambria Math"/>
                <a:cs typeface="Cambria Math"/>
              </a:rPr>
              <a:t>𝟖</a:t>
            </a:r>
            <a:r>
              <a:rPr sz="1300" spc="18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2700" spc="-75" baseline="10802" dirty="0">
                <a:latin typeface="Cambria Math"/>
                <a:cs typeface="Cambria Math"/>
              </a:rPr>
              <a:t>×</a:t>
            </a:r>
            <a:endParaRPr sz="2700" baseline="10802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75308" y="4698364"/>
            <a:ext cx="671830" cy="7073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9675" y="4187190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19428" y="3562350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B20AB2-E235-BD90-BD7A-D7F7741EDC9A}"/>
              </a:ext>
            </a:extLst>
          </p:cNvPr>
          <p:cNvCxnSpPr>
            <a:cxnSpLocks/>
          </p:cNvCxnSpPr>
          <p:nvPr/>
        </p:nvCxnSpPr>
        <p:spPr>
          <a:xfrm>
            <a:off x="8634094" y="1644395"/>
            <a:ext cx="10462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BEE1F3-47A7-5114-8249-14C6CF81939C}"/>
              </a:ext>
            </a:extLst>
          </p:cNvPr>
          <p:cNvCxnSpPr>
            <a:cxnSpLocks/>
          </p:cNvCxnSpPr>
          <p:nvPr/>
        </p:nvCxnSpPr>
        <p:spPr>
          <a:xfrm>
            <a:off x="8047608" y="2384097"/>
            <a:ext cx="1005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9D2546-5BAA-A08F-F4CE-0485D457E94C}"/>
              </a:ext>
            </a:extLst>
          </p:cNvPr>
          <p:cNvCxnSpPr>
            <a:cxnSpLocks/>
          </p:cNvCxnSpPr>
          <p:nvPr/>
        </p:nvCxnSpPr>
        <p:spPr>
          <a:xfrm>
            <a:off x="7958709" y="3114293"/>
            <a:ext cx="10198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B20AC40-E7F9-502A-2164-F1B10C04B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500882" y="4022852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2088" y="4316933"/>
            <a:ext cx="441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trike="sngStrike" spc="-10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trike="sngStrike" spc="-25" dirty="0">
                <a:solidFill>
                  <a:srgbClr val="6F2F9F"/>
                </a:solidFill>
                <a:latin typeface="Century Gothic"/>
                <a:cs typeface="Century Gothic"/>
              </a:rPr>
              <a:t>2.0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4028" y="1673987"/>
            <a:ext cx="3132455" cy="2188210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126364" algn="ctr">
              <a:lnSpc>
                <a:spcPct val="100000"/>
              </a:lnSpc>
              <a:spcBef>
                <a:spcPts val="945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R="68580" algn="r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Cambria Math"/>
              <a:cs typeface="Cambria Math"/>
            </a:endParaRPr>
          </a:p>
          <a:p>
            <a:pPr marL="85090" algn="ctr">
              <a:lnSpc>
                <a:spcPct val="100000"/>
              </a:lnSpc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  <a:p>
            <a:pPr marL="167640">
              <a:lnSpc>
                <a:spcPct val="100000"/>
              </a:lnSpc>
              <a:spcBef>
                <a:spcPts val="1350"/>
              </a:spcBef>
            </a:pPr>
            <a:r>
              <a:rPr sz="1800" b="1" spc="-10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 dirty="0">
              <a:latin typeface="Century Gothic"/>
              <a:cs typeface="Century Gothic"/>
            </a:endParaRPr>
          </a:p>
          <a:p>
            <a:pPr marL="50800">
              <a:lnSpc>
                <a:spcPct val="100000"/>
              </a:lnSpc>
              <a:spcBef>
                <a:spcPts val="21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6975" y="4187190"/>
            <a:ext cx="808990" cy="121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ambria Math"/>
              <a:cs typeface="Cambria Math"/>
            </a:endParaRPr>
          </a:p>
          <a:p>
            <a:pPr marR="6985" algn="ctr">
              <a:lnSpc>
                <a:spcPct val="100000"/>
              </a:lnSpc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19050" algn="ctr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5948" y="5227446"/>
            <a:ext cx="1928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These</a:t>
            </a:r>
            <a:r>
              <a:rPr sz="1800" spc="3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values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can </a:t>
            </a:r>
            <a:r>
              <a:rPr sz="1800" dirty="0">
                <a:latin typeface="Century Gothic"/>
                <a:cs typeface="Century Gothic"/>
              </a:rPr>
              <a:t>be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discarded.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FAE4FCF-AB84-364E-4900-4513B577EB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spc="-665" dirty="0"/>
              <a:t> </a:t>
            </a:r>
            <a:r>
              <a:rPr dirty="0"/>
              <a:t>Backward</a:t>
            </a:r>
            <a:r>
              <a:rPr spc="-10" dirty="0"/>
              <a:t> </a:t>
            </a:r>
            <a:r>
              <a:rPr spc="-20" dirty="0"/>
              <a:t>pass</a:t>
            </a:r>
            <a:r>
              <a:rPr dirty="0"/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3137" y="1570482"/>
            <a:ext cx="3523615" cy="158051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476884" algn="ctr">
              <a:lnSpc>
                <a:spcPct val="100000"/>
              </a:lnSpc>
              <a:spcBef>
                <a:spcPts val="176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  <a:p>
            <a:pPr marR="88900" algn="r">
              <a:lnSpc>
                <a:spcPct val="100000"/>
              </a:lnSpc>
              <a:spcBef>
                <a:spcPts val="84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Cambria Math"/>
              <a:cs typeface="Cambria Math"/>
            </a:endParaRPr>
          </a:p>
          <a:p>
            <a:pPr marL="435609" algn="ctr">
              <a:lnSpc>
                <a:spcPct val="100000"/>
              </a:lnSpc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4275" y="3232403"/>
            <a:ext cx="844550" cy="2172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20"/>
              </a:spcBef>
            </a:pPr>
            <a:r>
              <a:rPr sz="1800" b="1" spc="-10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60325">
              <a:lnSpc>
                <a:spcPct val="100000"/>
              </a:lnSpc>
              <a:spcBef>
                <a:spcPts val="21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mbria Math"/>
              <a:cs typeface="Cambria Math"/>
            </a:endParaRPr>
          </a:p>
          <a:p>
            <a:pPr marL="201295">
              <a:lnSpc>
                <a:spcPct val="100000"/>
              </a:lnSpc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128905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0C344A63-6553-FF23-2A2B-52EF0C3E8E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28821" y="2162936"/>
            <a:ext cx="65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4788" y="1781302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entury Gothic"/>
                <a:cs typeface="Century Gothic"/>
              </a:rPr>
              <a:t>+2.0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4788" y="2814573"/>
            <a:ext cx="4292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85622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385622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6975" y="4187190"/>
            <a:ext cx="808990" cy="121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ambria Math"/>
              <a:cs typeface="Cambria Math"/>
            </a:endParaRPr>
          </a:p>
          <a:p>
            <a:pPr marR="6985" algn="ctr">
              <a:lnSpc>
                <a:spcPct val="100000"/>
              </a:lnSpc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19050" algn="ctr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6728" y="3232403"/>
            <a:ext cx="808990" cy="6299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320"/>
              </a:spcBef>
            </a:pPr>
            <a:r>
              <a:rPr sz="1800" b="1" spc="-10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21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63558" y="1662302"/>
            <a:ext cx="1083945" cy="15240"/>
          </a:xfrm>
          <a:custGeom>
            <a:avLst/>
            <a:gdLst/>
            <a:ahLst/>
            <a:cxnLst/>
            <a:rect l="l" t="t" r="r" b="b"/>
            <a:pathLst>
              <a:path w="1083945" h="15239">
                <a:moveTo>
                  <a:pt x="1083564" y="0"/>
                </a:moveTo>
                <a:lnTo>
                  <a:pt x="0" y="0"/>
                </a:lnTo>
                <a:lnTo>
                  <a:pt x="0" y="15239"/>
                </a:lnTo>
                <a:lnTo>
                  <a:pt x="1083564" y="15239"/>
                </a:lnTo>
                <a:lnTo>
                  <a:pt x="1083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22308" y="1391285"/>
            <a:ext cx="905510" cy="212090"/>
          </a:xfrm>
          <a:custGeom>
            <a:avLst/>
            <a:gdLst/>
            <a:ahLst/>
            <a:cxnLst/>
            <a:rect l="l" t="t" r="r" b="b"/>
            <a:pathLst>
              <a:path w="905509" h="212090">
                <a:moveTo>
                  <a:pt x="837565" y="0"/>
                </a:moveTo>
                <a:lnTo>
                  <a:pt x="834644" y="8509"/>
                </a:lnTo>
                <a:lnTo>
                  <a:pt x="846857" y="13892"/>
                </a:lnTo>
                <a:lnTo>
                  <a:pt x="857392" y="21288"/>
                </a:lnTo>
                <a:lnTo>
                  <a:pt x="878806" y="55429"/>
                </a:lnTo>
                <a:lnTo>
                  <a:pt x="885825" y="104775"/>
                </a:lnTo>
                <a:lnTo>
                  <a:pt x="885039" y="123444"/>
                </a:lnTo>
                <a:lnTo>
                  <a:pt x="873251" y="169163"/>
                </a:lnTo>
                <a:lnTo>
                  <a:pt x="846998" y="197738"/>
                </a:lnTo>
                <a:lnTo>
                  <a:pt x="834898" y="203073"/>
                </a:lnTo>
                <a:lnTo>
                  <a:pt x="837565" y="211709"/>
                </a:lnTo>
                <a:lnTo>
                  <a:pt x="878087" y="187705"/>
                </a:lnTo>
                <a:lnTo>
                  <a:pt x="900763" y="143335"/>
                </a:lnTo>
                <a:lnTo>
                  <a:pt x="905129" y="105917"/>
                </a:lnTo>
                <a:lnTo>
                  <a:pt x="904035" y="86483"/>
                </a:lnTo>
                <a:lnTo>
                  <a:pt x="887730" y="37084"/>
                </a:lnTo>
                <a:lnTo>
                  <a:pt x="852922" y="5526"/>
                </a:lnTo>
                <a:lnTo>
                  <a:pt x="837565" y="0"/>
                </a:lnTo>
                <a:close/>
              </a:path>
              <a:path w="905509" h="212090">
                <a:moveTo>
                  <a:pt x="67564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4" y="211709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1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2" y="8509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26475" y="1320800"/>
            <a:ext cx="1056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1</a:t>
            </a:r>
            <a:r>
              <a:rPr sz="1950" spc="23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ℎ</a:t>
            </a:r>
            <a:r>
              <a:rPr sz="1950" spc="-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84615" y="1646935"/>
            <a:ext cx="434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𝑑ℎ</a:t>
            </a:r>
            <a:r>
              <a:rPr sz="1950" spc="-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98177" y="1494535"/>
            <a:ext cx="4292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89844" y="1602739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90789" y="2125852"/>
            <a:ext cx="1083945" cy="286385"/>
          </a:xfrm>
          <a:custGeom>
            <a:avLst/>
            <a:gdLst/>
            <a:ahLst/>
            <a:cxnLst/>
            <a:rect l="l" t="t" r="r" b="b"/>
            <a:pathLst>
              <a:path w="1083945" h="286385">
                <a:moveTo>
                  <a:pt x="229362" y="8636"/>
                </a:moveTo>
                <a:lnTo>
                  <a:pt x="226314" y="0"/>
                </a:lnTo>
                <a:lnTo>
                  <a:pt x="210972" y="5537"/>
                </a:lnTo>
                <a:lnTo>
                  <a:pt x="197523" y="13550"/>
                </a:lnTo>
                <a:lnTo>
                  <a:pt x="168605" y="52095"/>
                </a:lnTo>
                <a:lnTo>
                  <a:pt x="158750" y="105918"/>
                </a:lnTo>
                <a:lnTo>
                  <a:pt x="159842" y="125374"/>
                </a:lnTo>
                <a:lnTo>
                  <a:pt x="176149" y="174752"/>
                </a:lnTo>
                <a:lnTo>
                  <a:pt x="210896" y="206184"/>
                </a:lnTo>
                <a:lnTo>
                  <a:pt x="226314" y="211709"/>
                </a:lnTo>
                <a:lnTo>
                  <a:pt x="228981" y="203200"/>
                </a:lnTo>
                <a:lnTo>
                  <a:pt x="216928" y="197802"/>
                </a:lnTo>
                <a:lnTo>
                  <a:pt x="206514" y="190334"/>
                </a:lnTo>
                <a:lnTo>
                  <a:pt x="185115" y="155638"/>
                </a:lnTo>
                <a:lnTo>
                  <a:pt x="178054" y="104775"/>
                </a:lnTo>
                <a:lnTo>
                  <a:pt x="178828" y="86728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1083945" h="286385">
                <a:moveTo>
                  <a:pt x="1063879" y="105918"/>
                </a:moveTo>
                <a:lnTo>
                  <a:pt x="1054011" y="52095"/>
                </a:lnTo>
                <a:lnTo>
                  <a:pt x="1025144" y="13550"/>
                </a:lnTo>
                <a:lnTo>
                  <a:pt x="996315" y="0"/>
                </a:lnTo>
                <a:lnTo>
                  <a:pt x="993394" y="8636"/>
                </a:lnTo>
                <a:lnTo>
                  <a:pt x="1005598" y="13957"/>
                </a:lnTo>
                <a:lnTo>
                  <a:pt x="1016139" y="21310"/>
                </a:lnTo>
                <a:lnTo>
                  <a:pt x="1037551" y="55435"/>
                </a:lnTo>
                <a:lnTo>
                  <a:pt x="1044575" y="104775"/>
                </a:lnTo>
                <a:lnTo>
                  <a:pt x="1043787" y="123444"/>
                </a:lnTo>
                <a:lnTo>
                  <a:pt x="1032002" y="169164"/>
                </a:lnTo>
                <a:lnTo>
                  <a:pt x="1005738" y="197802"/>
                </a:lnTo>
                <a:lnTo>
                  <a:pt x="993648" y="203200"/>
                </a:lnTo>
                <a:lnTo>
                  <a:pt x="996315" y="211709"/>
                </a:lnTo>
                <a:lnTo>
                  <a:pt x="1036828" y="187706"/>
                </a:lnTo>
                <a:lnTo>
                  <a:pt x="1059510" y="143344"/>
                </a:lnTo>
                <a:lnTo>
                  <a:pt x="1062774" y="125374"/>
                </a:lnTo>
                <a:lnTo>
                  <a:pt x="1063879" y="105918"/>
                </a:lnTo>
                <a:close/>
              </a:path>
              <a:path w="1083945" h="286385">
                <a:moveTo>
                  <a:pt x="1083564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1083564" y="286258"/>
                </a:lnTo>
                <a:lnTo>
                  <a:pt x="1083564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53705" y="2055063"/>
            <a:ext cx="1056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1</a:t>
            </a:r>
            <a:r>
              <a:rPr sz="1950" spc="23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spc="-35" dirty="0">
                <a:latin typeface="Cambria Math"/>
                <a:cs typeface="Cambria Math"/>
              </a:rPr>
              <a:t>ℎ</a:t>
            </a:r>
            <a:r>
              <a:rPr sz="1950" spc="-52" baseline="-14957" dirty="0">
                <a:latin typeface="Cambria Math"/>
                <a:cs typeface="Cambria Math"/>
              </a:rPr>
              <a:t>1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37268" y="2168187"/>
            <a:ext cx="682625" cy="6064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80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12395">
              <a:lnSpc>
                <a:spcPct val="100000"/>
              </a:lnSpc>
              <a:spcBef>
                <a:spcPts val="370"/>
              </a:spcBef>
            </a:pP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ℎ</a:t>
            </a:r>
            <a:r>
              <a:rPr sz="1575" spc="-15" baseline="-13227" dirty="0">
                <a:solidFill>
                  <a:srgbClr val="385622"/>
                </a:solidFill>
                <a:latin typeface="Cambria Math"/>
                <a:cs typeface="Cambria Math"/>
              </a:rPr>
              <a:t>1</a:t>
            </a:r>
            <a:r>
              <a:rPr sz="1300" spc="-10" dirty="0">
                <a:solidFill>
                  <a:srgbClr val="385622"/>
                </a:solidFill>
                <a:latin typeface="Cambria Math"/>
                <a:cs typeface="Cambria Math"/>
              </a:rPr>
              <a:t>=−1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39325" y="2228799"/>
            <a:ext cx="429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31373" y="2337562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73623" y="2121789"/>
            <a:ext cx="19297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 </a:t>
            </a: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𝐡</a:t>
            </a:r>
            <a:r>
              <a:rPr sz="1950" baseline="-14957" dirty="0">
                <a:solidFill>
                  <a:srgbClr val="385622"/>
                </a:solidFill>
                <a:latin typeface="Cambria Math"/>
                <a:cs typeface="Cambria Math"/>
              </a:rPr>
              <a:t>𝟏</a:t>
            </a:r>
            <a:r>
              <a:rPr sz="1950" spc="412" baseline="-14957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−𝟏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89750" y="2963671"/>
            <a:ext cx="1146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𝛾</a:t>
            </a:r>
            <a:r>
              <a:rPr sz="1950" baseline="-14957" dirty="0">
                <a:latin typeface="Cambria Math"/>
                <a:cs typeface="Cambria Math"/>
              </a:rPr>
              <a:t>12</a:t>
            </a:r>
            <a:r>
              <a:rPr sz="1950" spc="39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𝟗</a:t>
            </a:r>
            <a:r>
              <a:rPr sz="1950" spc="277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48625" y="2860039"/>
            <a:ext cx="1083945" cy="286385"/>
          </a:xfrm>
          <a:custGeom>
            <a:avLst/>
            <a:gdLst/>
            <a:ahLst/>
            <a:cxnLst/>
            <a:rect l="l" t="t" r="r" b="b"/>
            <a:pathLst>
              <a:path w="1083945" h="286385">
                <a:moveTo>
                  <a:pt x="229362" y="8636"/>
                </a:moveTo>
                <a:lnTo>
                  <a:pt x="226314" y="0"/>
                </a:lnTo>
                <a:lnTo>
                  <a:pt x="210972" y="5600"/>
                </a:lnTo>
                <a:lnTo>
                  <a:pt x="197523" y="13652"/>
                </a:lnTo>
                <a:lnTo>
                  <a:pt x="168617" y="52171"/>
                </a:lnTo>
                <a:lnTo>
                  <a:pt x="158877" y="106045"/>
                </a:lnTo>
                <a:lnTo>
                  <a:pt x="159943" y="125488"/>
                </a:lnTo>
                <a:lnTo>
                  <a:pt x="176276" y="174752"/>
                </a:lnTo>
                <a:lnTo>
                  <a:pt x="210947" y="206298"/>
                </a:lnTo>
                <a:lnTo>
                  <a:pt x="226314" y="211836"/>
                </a:lnTo>
                <a:lnTo>
                  <a:pt x="228981" y="203200"/>
                </a:lnTo>
                <a:lnTo>
                  <a:pt x="216928" y="197866"/>
                </a:lnTo>
                <a:lnTo>
                  <a:pt x="206514" y="190436"/>
                </a:lnTo>
                <a:lnTo>
                  <a:pt x="185191" y="155765"/>
                </a:lnTo>
                <a:lnTo>
                  <a:pt x="178181" y="104902"/>
                </a:lnTo>
                <a:lnTo>
                  <a:pt x="178955" y="86842"/>
                </a:lnTo>
                <a:lnTo>
                  <a:pt x="190627" y="42164"/>
                </a:lnTo>
                <a:lnTo>
                  <a:pt x="217144" y="13957"/>
                </a:lnTo>
                <a:lnTo>
                  <a:pt x="229362" y="8636"/>
                </a:lnTo>
                <a:close/>
              </a:path>
              <a:path w="1083945" h="286385">
                <a:moveTo>
                  <a:pt x="1063879" y="106045"/>
                </a:moveTo>
                <a:lnTo>
                  <a:pt x="1054061" y="52171"/>
                </a:lnTo>
                <a:lnTo>
                  <a:pt x="1025207" y="13665"/>
                </a:lnTo>
                <a:lnTo>
                  <a:pt x="996315" y="0"/>
                </a:lnTo>
                <a:lnTo>
                  <a:pt x="993394" y="8636"/>
                </a:lnTo>
                <a:lnTo>
                  <a:pt x="1005598" y="13957"/>
                </a:lnTo>
                <a:lnTo>
                  <a:pt x="1016139" y="21310"/>
                </a:lnTo>
                <a:lnTo>
                  <a:pt x="1037551" y="55460"/>
                </a:lnTo>
                <a:lnTo>
                  <a:pt x="1044575" y="104902"/>
                </a:lnTo>
                <a:lnTo>
                  <a:pt x="1043787" y="123571"/>
                </a:lnTo>
                <a:lnTo>
                  <a:pt x="1032002" y="169291"/>
                </a:lnTo>
                <a:lnTo>
                  <a:pt x="1005738" y="197866"/>
                </a:lnTo>
                <a:lnTo>
                  <a:pt x="993648" y="203200"/>
                </a:lnTo>
                <a:lnTo>
                  <a:pt x="996315" y="211836"/>
                </a:lnTo>
                <a:lnTo>
                  <a:pt x="1036828" y="187731"/>
                </a:lnTo>
                <a:lnTo>
                  <a:pt x="1059510" y="143408"/>
                </a:lnTo>
                <a:lnTo>
                  <a:pt x="1062774" y="125488"/>
                </a:lnTo>
                <a:lnTo>
                  <a:pt x="1063879" y="106045"/>
                </a:lnTo>
                <a:close/>
              </a:path>
              <a:path w="1083945" h="286385">
                <a:moveTo>
                  <a:pt x="1083551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1083551" y="286258"/>
                </a:lnTo>
                <a:lnTo>
                  <a:pt x="1083551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011668" y="2247900"/>
            <a:ext cx="1056005" cy="84201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438150">
              <a:lnSpc>
                <a:spcPct val="100000"/>
              </a:lnSpc>
              <a:spcBef>
                <a:spcPts val="1150"/>
              </a:spcBef>
            </a:pPr>
            <a:r>
              <a:rPr sz="1800" spc="-25" dirty="0">
                <a:latin typeface="Cambria Math"/>
                <a:cs typeface="Cambria Math"/>
              </a:rPr>
              <a:t>𝑑ℎ</a:t>
            </a:r>
            <a:r>
              <a:rPr sz="1950" spc="-37" baseline="-14957" dirty="0">
                <a:latin typeface="Cambria Math"/>
                <a:cs typeface="Cambria Math"/>
              </a:rPr>
              <a:t>1</a:t>
            </a:r>
            <a:endParaRPr sz="1950" baseline="-14957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1</a:t>
            </a:r>
            <a:r>
              <a:rPr sz="1950" spc="23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spc="-35" dirty="0">
                <a:latin typeface="Cambria Math"/>
                <a:cs typeface="Cambria Math"/>
              </a:rPr>
              <a:t>ℎ</a:t>
            </a:r>
            <a:r>
              <a:rPr sz="1950" spc="-52" baseline="-14957" dirty="0">
                <a:latin typeface="Cambria Math"/>
                <a:cs typeface="Cambria Math"/>
              </a:rPr>
              <a:t>1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95207" y="3116071"/>
            <a:ext cx="29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55811" y="322427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95231" y="2903403"/>
            <a:ext cx="685800" cy="6057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75"/>
              </a:spcBef>
            </a:pPr>
            <a:endParaRPr lang="en-GB" sz="1800" dirty="0">
              <a:latin typeface="Cambria Math"/>
              <a:cs typeface="Cambria Math"/>
            </a:endParaRPr>
          </a:p>
          <a:p>
            <a:pPr marL="112395">
              <a:lnSpc>
                <a:spcPct val="100000"/>
              </a:lnSpc>
              <a:spcBef>
                <a:spcPts val="365"/>
              </a:spcBef>
            </a:pPr>
            <a:r>
              <a:rPr lang="en-GB" sz="1300" spc="-10" dirty="0">
                <a:solidFill>
                  <a:srgbClr val="385622"/>
                </a:solidFill>
                <a:latin typeface="Cambria Math"/>
                <a:cs typeface="Cambria Math"/>
              </a:rPr>
              <a:t>ℎ</a:t>
            </a:r>
            <a:r>
              <a:rPr lang="en-GB" sz="1575" spc="-15" baseline="-13227" dirty="0">
                <a:solidFill>
                  <a:srgbClr val="385622"/>
                </a:solidFill>
                <a:latin typeface="Cambria Math"/>
                <a:cs typeface="Cambria Math"/>
              </a:rPr>
              <a:t>1</a:t>
            </a:r>
            <a:r>
              <a:rPr lang="en-GB" sz="1300" spc="-10" dirty="0">
                <a:solidFill>
                  <a:srgbClr val="385622"/>
                </a:solidFill>
                <a:latin typeface="Cambria Math"/>
                <a:cs typeface="Cambria Math"/>
              </a:rPr>
              <a:t>=−𝟏</a:t>
            </a:r>
            <a:endParaRPr lang="en-GB" sz="1300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74935" y="2963671"/>
            <a:ext cx="2345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950" baseline="-14957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r>
              <a:rPr sz="1950" spc="284" baseline="-14957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419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53076" y="3006344"/>
            <a:ext cx="163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chain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rule: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3137" y="1570482"/>
            <a:ext cx="3523615" cy="1580515"/>
          </a:xfrm>
          <a:custGeom>
            <a:avLst/>
            <a:gdLst/>
            <a:ahLst/>
            <a:cxnLst/>
            <a:rect l="l" t="t" r="r" b="b"/>
            <a:pathLst>
              <a:path w="3523615" h="1580514">
                <a:moveTo>
                  <a:pt x="0" y="1580388"/>
                </a:moveTo>
                <a:lnTo>
                  <a:pt x="3523488" y="1580388"/>
                </a:lnTo>
                <a:lnTo>
                  <a:pt x="3523488" y="0"/>
                </a:lnTo>
                <a:lnTo>
                  <a:pt x="0" y="0"/>
                </a:lnTo>
                <a:lnTo>
                  <a:pt x="0" y="1580388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23670" y="2650997"/>
            <a:ext cx="65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BF99A6-5102-6F3F-B60C-6DE6C15326C1}"/>
              </a:ext>
            </a:extLst>
          </p:cNvPr>
          <p:cNvCxnSpPr>
            <a:cxnSpLocks/>
          </p:cNvCxnSpPr>
          <p:nvPr/>
        </p:nvCxnSpPr>
        <p:spPr>
          <a:xfrm>
            <a:off x="8634094" y="1644395"/>
            <a:ext cx="10462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D6358D-757E-84C9-183B-B0A89FD87771}"/>
              </a:ext>
            </a:extLst>
          </p:cNvPr>
          <p:cNvCxnSpPr>
            <a:cxnSpLocks/>
          </p:cNvCxnSpPr>
          <p:nvPr/>
        </p:nvCxnSpPr>
        <p:spPr>
          <a:xfrm>
            <a:off x="8047608" y="2384097"/>
            <a:ext cx="1005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18F70D-955C-721D-07D0-A7A9519E3D98}"/>
              </a:ext>
            </a:extLst>
          </p:cNvPr>
          <p:cNvCxnSpPr>
            <a:cxnSpLocks/>
          </p:cNvCxnSpPr>
          <p:nvPr/>
        </p:nvCxnSpPr>
        <p:spPr>
          <a:xfrm>
            <a:off x="7958709" y="3114293"/>
            <a:ext cx="10198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0D1B0E5E-CD6E-E74B-3B5A-3B60E97EE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54221" y="2162936"/>
            <a:ext cx="509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3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49521" y="2271141"/>
            <a:ext cx="1130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4788" y="2814573"/>
            <a:ext cx="4292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6975" y="4187190"/>
            <a:ext cx="808990" cy="121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ambria Math"/>
              <a:cs typeface="Cambria Math"/>
            </a:endParaRPr>
          </a:p>
          <a:p>
            <a:pPr marR="6985" algn="ctr">
              <a:lnSpc>
                <a:spcPct val="100000"/>
              </a:lnSpc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19050" algn="ctr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6728" y="3232403"/>
            <a:ext cx="808990" cy="6299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320"/>
              </a:spcBef>
            </a:pPr>
            <a:r>
              <a:rPr sz="1800" b="1" spc="-10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ct val="100000"/>
              </a:lnSpc>
              <a:spcBef>
                <a:spcPts val="21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80322" y="1662302"/>
            <a:ext cx="1083945" cy="15240"/>
          </a:xfrm>
          <a:custGeom>
            <a:avLst/>
            <a:gdLst/>
            <a:ahLst/>
            <a:cxnLst/>
            <a:rect l="l" t="t" r="r" b="b"/>
            <a:pathLst>
              <a:path w="1083945" h="15239">
                <a:moveTo>
                  <a:pt x="1083563" y="0"/>
                </a:moveTo>
                <a:lnTo>
                  <a:pt x="0" y="0"/>
                </a:lnTo>
                <a:lnTo>
                  <a:pt x="0" y="15239"/>
                </a:lnTo>
                <a:lnTo>
                  <a:pt x="1083563" y="15239"/>
                </a:lnTo>
                <a:lnTo>
                  <a:pt x="1083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39072" y="1391285"/>
            <a:ext cx="905510" cy="212090"/>
          </a:xfrm>
          <a:custGeom>
            <a:avLst/>
            <a:gdLst/>
            <a:ahLst/>
            <a:cxnLst/>
            <a:rect l="l" t="t" r="r" b="b"/>
            <a:pathLst>
              <a:path w="905509" h="212090">
                <a:moveTo>
                  <a:pt x="837565" y="0"/>
                </a:moveTo>
                <a:lnTo>
                  <a:pt x="834644" y="8509"/>
                </a:lnTo>
                <a:lnTo>
                  <a:pt x="846857" y="13892"/>
                </a:lnTo>
                <a:lnTo>
                  <a:pt x="857392" y="21288"/>
                </a:lnTo>
                <a:lnTo>
                  <a:pt x="878806" y="55429"/>
                </a:lnTo>
                <a:lnTo>
                  <a:pt x="885825" y="104775"/>
                </a:lnTo>
                <a:lnTo>
                  <a:pt x="885039" y="123444"/>
                </a:lnTo>
                <a:lnTo>
                  <a:pt x="873251" y="169163"/>
                </a:lnTo>
                <a:lnTo>
                  <a:pt x="846998" y="197738"/>
                </a:lnTo>
                <a:lnTo>
                  <a:pt x="834898" y="203073"/>
                </a:lnTo>
                <a:lnTo>
                  <a:pt x="837565" y="211709"/>
                </a:lnTo>
                <a:lnTo>
                  <a:pt x="878087" y="187705"/>
                </a:lnTo>
                <a:lnTo>
                  <a:pt x="900763" y="143335"/>
                </a:lnTo>
                <a:lnTo>
                  <a:pt x="905128" y="105917"/>
                </a:lnTo>
                <a:lnTo>
                  <a:pt x="904035" y="86483"/>
                </a:lnTo>
                <a:lnTo>
                  <a:pt x="887729" y="37084"/>
                </a:lnTo>
                <a:lnTo>
                  <a:pt x="852922" y="5526"/>
                </a:lnTo>
                <a:lnTo>
                  <a:pt x="837565" y="0"/>
                </a:lnTo>
                <a:close/>
              </a:path>
              <a:path w="905509" h="212090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5" y="125370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0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96" y="155638"/>
                </a:lnTo>
                <a:lnTo>
                  <a:pt x="19430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892"/>
                </a:lnTo>
                <a:lnTo>
                  <a:pt x="70611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43239" y="1320800"/>
            <a:ext cx="1056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1</a:t>
            </a:r>
            <a:r>
              <a:rPr sz="1950" spc="23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ℎ</a:t>
            </a:r>
            <a:r>
              <a:rPr sz="1950" spc="-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84615" y="1646935"/>
            <a:ext cx="469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𝑑𝑤</a:t>
            </a:r>
            <a:r>
              <a:rPr sz="1950" spc="-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14941" y="1494535"/>
            <a:ext cx="387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71556" y="1602739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5976" y="1448511"/>
            <a:ext cx="16440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-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derivative: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51749" y="2125852"/>
            <a:ext cx="1083945" cy="286385"/>
          </a:xfrm>
          <a:custGeom>
            <a:avLst/>
            <a:gdLst/>
            <a:ahLst/>
            <a:cxnLst/>
            <a:rect l="l" t="t" r="r" b="b"/>
            <a:pathLst>
              <a:path w="1083945" h="286385">
                <a:moveTo>
                  <a:pt x="230886" y="8636"/>
                </a:moveTo>
                <a:lnTo>
                  <a:pt x="227838" y="0"/>
                </a:lnTo>
                <a:lnTo>
                  <a:pt x="212496" y="5537"/>
                </a:lnTo>
                <a:lnTo>
                  <a:pt x="199047" y="13550"/>
                </a:lnTo>
                <a:lnTo>
                  <a:pt x="170129" y="52095"/>
                </a:lnTo>
                <a:lnTo>
                  <a:pt x="160274" y="105918"/>
                </a:lnTo>
                <a:lnTo>
                  <a:pt x="161366" y="125374"/>
                </a:lnTo>
                <a:lnTo>
                  <a:pt x="177673" y="174752"/>
                </a:lnTo>
                <a:lnTo>
                  <a:pt x="212420" y="206184"/>
                </a:lnTo>
                <a:lnTo>
                  <a:pt x="227838" y="211709"/>
                </a:lnTo>
                <a:lnTo>
                  <a:pt x="230505" y="203200"/>
                </a:lnTo>
                <a:lnTo>
                  <a:pt x="218452" y="197802"/>
                </a:lnTo>
                <a:lnTo>
                  <a:pt x="208038" y="190334"/>
                </a:lnTo>
                <a:lnTo>
                  <a:pt x="186639" y="155638"/>
                </a:lnTo>
                <a:lnTo>
                  <a:pt x="179578" y="104775"/>
                </a:lnTo>
                <a:lnTo>
                  <a:pt x="180352" y="86728"/>
                </a:lnTo>
                <a:lnTo>
                  <a:pt x="192151" y="42164"/>
                </a:lnTo>
                <a:lnTo>
                  <a:pt x="218668" y="13957"/>
                </a:lnTo>
                <a:lnTo>
                  <a:pt x="230886" y="8636"/>
                </a:lnTo>
                <a:close/>
              </a:path>
              <a:path w="1083945" h="286385">
                <a:moveTo>
                  <a:pt x="1065403" y="105918"/>
                </a:moveTo>
                <a:lnTo>
                  <a:pt x="1055535" y="52095"/>
                </a:lnTo>
                <a:lnTo>
                  <a:pt x="1026668" y="13550"/>
                </a:lnTo>
                <a:lnTo>
                  <a:pt x="997839" y="0"/>
                </a:lnTo>
                <a:lnTo>
                  <a:pt x="994918" y="8636"/>
                </a:lnTo>
                <a:lnTo>
                  <a:pt x="1007122" y="13957"/>
                </a:lnTo>
                <a:lnTo>
                  <a:pt x="1017663" y="21310"/>
                </a:lnTo>
                <a:lnTo>
                  <a:pt x="1039075" y="55435"/>
                </a:lnTo>
                <a:lnTo>
                  <a:pt x="1046099" y="104775"/>
                </a:lnTo>
                <a:lnTo>
                  <a:pt x="1045311" y="123444"/>
                </a:lnTo>
                <a:lnTo>
                  <a:pt x="1033526" y="169164"/>
                </a:lnTo>
                <a:lnTo>
                  <a:pt x="1007262" y="197802"/>
                </a:lnTo>
                <a:lnTo>
                  <a:pt x="995172" y="203200"/>
                </a:lnTo>
                <a:lnTo>
                  <a:pt x="997839" y="211709"/>
                </a:lnTo>
                <a:lnTo>
                  <a:pt x="1038352" y="187706"/>
                </a:lnTo>
                <a:lnTo>
                  <a:pt x="1061034" y="143344"/>
                </a:lnTo>
                <a:lnTo>
                  <a:pt x="1064298" y="125374"/>
                </a:lnTo>
                <a:lnTo>
                  <a:pt x="1065403" y="105918"/>
                </a:lnTo>
                <a:close/>
              </a:path>
              <a:path w="1083945" h="286385">
                <a:moveTo>
                  <a:pt x="1083564" y="271018"/>
                </a:moveTo>
                <a:lnTo>
                  <a:pt x="0" y="271018"/>
                </a:lnTo>
                <a:lnTo>
                  <a:pt x="0" y="286258"/>
                </a:lnTo>
                <a:lnTo>
                  <a:pt x="1083564" y="286258"/>
                </a:lnTo>
                <a:lnTo>
                  <a:pt x="1083564" y="271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14665" y="2055063"/>
            <a:ext cx="1057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950" baseline="-14957" dirty="0">
                <a:latin typeface="Cambria Math"/>
                <a:cs typeface="Cambria Math"/>
              </a:rPr>
              <a:t>1</a:t>
            </a:r>
            <a:r>
              <a:rPr sz="1950" spc="23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×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spc="-35" dirty="0">
                <a:latin typeface="Cambria Math"/>
                <a:cs typeface="Cambria Math"/>
              </a:rPr>
              <a:t>ℎ</a:t>
            </a:r>
            <a:r>
              <a:rPr sz="1950" spc="-52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81441" y="2381758"/>
            <a:ext cx="334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78620" y="2489962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99753" y="2168187"/>
            <a:ext cx="591185" cy="6064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80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12395">
              <a:lnSpc>
                <a:spcPct val="100000"/>
              </a:lnSpc>
              <a:spcBef>
                <a:spcPts val="370"/>
              </a:spcBef>
            </a:pPr>
            <a:r>
              <a:rPr sz="1300" spc="30" dirty="0">
                <a:solidFill>
                  <a:srgbClr val="385622"/>
                </a:solidFill>
                <a:latin typeface="Cambria Math"/>
                <a:cs typeface="Cambria Math"/>
              </a:rPr>
              <a:t>𝑤</a:t>
            </a:r>
            <a:r>
              <a:rPr sz="1575" spc="44" baseline="-13227" dirty="0">
                <a:solidFill>
                  <a:srgbClr val="385622"/>
                </a:solidFill>
                <a:latin typeface="Cambria Math"/>
                <a:cs typeface="Cambria Math"/>
              </a:rPr>
              <a:t>1</a:t>
            </a:r>
            <a:r>
              <a:rPr sz="1300" spc="30" dirty="0">
                <a:solidFill>
                  <a:srgbClr val="385622"/>
                </a:solidFill>
                <a:latin typeface="Cambria Math"/>
                <a:cs typeface="Cambria Math"/>
              </a:rPr>
              <a:t>=2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84968" y="2228799"/>
            <a:ext cx="530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ℎ</a:t>
            </a:r>
            <a:r>
              <a:rPr sz="1950" spc="-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023" y="2121789"/>
            <a:ext cx="18789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Evaluated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at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the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08267" y="2504313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385622"/>
                </a:solidFill>
                <a:latin typeface="Cambria Math"/>
                <a:cs typeface="Cambria Math"/>
              </a:rPr>
              <a:t>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9023" y="2396109"/>
            <a:ext cx="1442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3775" algn="l"/>
              </a:tabLst>
            </a:pPr>
            <a:r>
              <a:rPr sz="1800" dirty="0">
                <a:latin typeface="Century Gothic"/>
                <a:cs typeface="Century Gothic"/>
              </a:rPr>
              <a:t>point</a:t>
            </a:r>
            <a:r>
              <a:rPr sz="1800" spc="-10" dirty="0">
                <a:latin typeface="Century Gothic"/>
                <a:cs typeface="Century Gothic"/>
              </a:rPr>
              <a:t> </a:t>
            </a:r>
            <a:r>
              <a:rPr sz="1800" spc="-50" dirty="0">
                <a:solidFill>
                  <a:srgbClr val="385622"/>
                </a:solidFill>
                <a:latin typeface="Cambria Math"/>
                <a:cs typeface="Cambria Math"/>
              </a:rPr>
              <a:t>𝐰</a:t>
            </a:r>
            <a:r>
              <a:rPr sz="1800" dirty="0">
                <a:solidFill>
                  <a:srgbClr val="385622"/>
                </a:solidFill>
                <a:latin typeface="Cambria Math"/>
                <a:cs typeface="Cambria Math"/>
              </a:rPr>
              <a:t>	=</a:t>
            </a:r>
            <a:r>
              <a:rPr sz="1800" spc="105" dirty="0">
                <a:solidFill>
                  <a:srgbClr val="385622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385622"/>
                </a:solidFill>
                <a:latin typeface="Cambria Math"/>
                <a:cs typeface="Cambria Math"/>
              </a:rPr>
              <a:t>𝟐</a:t>
            </a:r>
            <a:r>
              <a:rPr sz="1800" spc="-25" dirty="0"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02018" y="3071875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Cambria Math"/>
                <a:cs typeface="Cambria Math"/>
              </a:rPr>
              <a:t>13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93814" y="2963671"/>
            <a:ext cx="773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350" algn="l"/>
              </a:tabLst>
            </a:pPr>
            <a:r>
              <a:rPr sz="1800" spc="-50" dirty="0">
                <a:latin typeface="Cambria Math"/>
                <a:cs typeface="Cambria Math"/>
              </a:rPr>
              <a:t>𝛾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spc="-50" dirty="0">
                <a:solidFill>
                  <a:srgbClr val="7E5F00"/>
                </a:solidFill>
                <a:latin typeface="Cambria Math"/>
                <a:cs typeface="Cambria Math"/>
              </a:rPr>
              <a:t>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40573" y="3071875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7E5F00"/>
                </a:solidFill>
                <a:latin typeface="Cambria Math"/>
                <a:cs typeface="Cambria Math"/>
              </a:rPr>
              <a:t>𝟗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186166" y="2860039"/>
            <a:ext cx="905510" cy="212090"/>
          </a:xfrm>
          <a:custGeom>
            <a:avLst/>
            <a:gdLst/>
            <a:ahLst/>
            <a:cxnLst/>
            <a:rect l="l" t="t" r="r" b="b"/>
            <a:pathLst>
              <a:path w="905509" h="212089">
                <a:moveTo>
                  <a:pt x="837437" y="0"/>
                </a:moveTo>
                <a:lnTo>
                  <a:pt x="834516" y="8636"/>
                </a:lnTo>
                <a:lnTo>
                  <a:pt x="846730" y="13946"/>
                </a:lnTo>
                <a:lnTo>
                  <a:pt x="857265" y="21304"/>
                </a:lnTo>
                <a:lnTo>
                  <a:pt x="878679" y="55449"/>
                </a:lnTo>
                <a:lnTo>
                  <a:pt x="885698" y="104901"/>
                </a:lnTo>
                <a:lnTo>
                  <a:pt x="884912" y="123571"/>
                </a:lnTo>
                <a:lnTo>
                  <a:pt x="873125" y="169290"/>
                </a:lnTo>
                <a:lnTo>
                  <a:pt x="846871" y="197865"/>
                </a:lnTo>
                <a:lnTo>
                  <a:pt x="834770" y="203200"/>
                </a:lnTo>
                <a:lnTo>
                  <a:pt x="837437" y="211836"/>
                </a:lnTo>
                <a:lnTo>
                  <a:pt x="877960" y="187725"/>
                </a:lnTo>
                <a:lnTo>
                  <a:pt x="900636" y="143398"/>
                </a:lnTo>
                <a:lnTo>
                  <a:pt x="905001" y="106045"/>
                </a:lnTo>
                <a:lnTo>
                  <a:pt x="903908" y="86592"/>
                </a:lnTo>
                <a:lnTo>
                  <a:pt x="887602" y="37211"/>
                </a:lnTo>
                <a:lnTo>
                  <a:pt x="852848" y="5599"/>
                </a:lnTo>
                <a:lnTo>
                  <a:pt x="837437" y="0"/>
                </a:lnTo>
                <a:close/>
              </a:path>
              <a:path w="905509" h="212089">
                <a:moveTo>
                  <a:pt x="67436" y="0"/>
                </a:moveTo>
                <a:lnTo>
                  <a:pt x="27092" y="24181"/>
                </a:lnTo>
                <a:lnTo>
                  <a:pt x="4317" y="68627"/>
                </a:lnTo>
                <a:lnTo>
                  <a:pt x="0" y="106045"/>
                </a:lnTo>
                <a:lnTo>
                  <a:pt x="1075" y="125477"/>
                </a:lnTo>
                <a:lnTo>
                  <a:pt x="17399" y="174751"/>
                </a:lnTo>
                <a:lnTo>
                  <a:pt x="52081" y="206291"/>
                </a:lnTo>
                <a:lnTo>
                  <a:pt x="67436" y="211836"/>
                </a:lnTo>
                <a:lnTo>
                  <a:pt x="70103" y="203200"/>
                </a:lnTo>
                <a:lnTo>
                  <a:pt x="58056" y="197865"/>
                </a:lnTo>
                <a:lnTo>
                  <a:pt x="47640" y="190436"/>
                </a:lnTo>
                <a:lnTo>
                  <a:pt x="26322" y="155765"/>
                </a:lnTo>
                <a:lnTo>
                  <a:pt x="19303" y="104901"/>
                </a:lnTo>
                <a:lnTo>
                  <a:pt x="20087" y="86830"/>
                </a:lnTo>
                <a:lnTo>
                  <a:pt x="31750" y="42163"/>
                </a:lnTo>
                <a:lnTo>
                  <a:pt x="58271" y="13946"/>
                </a:lnTo>
                <a:lnTo>
                  <a:pt x="70484" y="8636"/>
                </a:lnTo>
                <a:lnTo>
                  <a:pt x="67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015731" y="2789935"/>
            <a:ext cx="913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9435" algn="l"/>
              </a:tabLst>
            </a:pPr>
            <a:r>
              <a:rPr sz="1800" dirty="0">
                <a:latin typeface="Cambria Math"/>
                <a:cs typeface="Cambria Math"/>
              </a:rPr>
              <a:t>𝑑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𝑤</a:t>
            </a:r>
            <a:r>
              <a:rPr sz="1800" dirty="0">
                <a:latin typeface="Cambria Math"/>
                <a:cs typeface="Cambria Math"/>
              </a:rPr>
              <a:t>	×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76718" y="2837179"/>
            <a:ext cx="144907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43255" algn="l"/>
                <a:tab pos="1133475" algn="l"/>
              </a:tabLst>
            </a:pPr>
            <a:r>
              <a:rPr sz="2700" baseline="-30864" dirty="0">
                <a:latin typeface="Cambria Math"/>
                <a:cs typeface="Cambria Math"/>
              </a:rPr>
              <a:t>× </a:t>
            </a:r>
            <a:r>
              <a:rPr sz="13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00" u="heavy" spc="-5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3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1</a:t>
            </a:r>
            <a:r>
              <a:rPr sz="1300" u="heavy" spc="1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 </a:t>
            </a:r>
            <a:endParaRPr sz="2700" baseline="-30864" dirty="0">
              <a:latin typeface="Cambria Math"/>
              <a:cs typeface="Cambria Math"/>
            </a:endParaRPr>
          </a:p>
          <a:p>
            <a:pPr marL="592455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latin typeface="Cambria Math"/>
                <a:cs typeface="Cambria Math"/>
              </a:rPr>
              <a:t>𝑑𝑤</a:t>
            </a:r>
            <a:r>
              <a:rPr lang="en-GB" sz="1950" spc="-37" baseline="-14957" dirty="0">
                <a:latin typeface="Cambria Math"/>
                <a:cs typeface="Cambria Math"/>
              </a:rPr>
              <a:t>1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150095" y="3282188"/>
            <a:ext cx="5194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-20" dirty="0">
                <a:solidFill>
                  <a:srgbClr val="385622"/>
                </a:solidFill>
                <a:latin typeface="Cambria Math"/>
                <a:cs typeface="Cambria Math"/>
              </a:rPr>
              <a:t>𝑤</a:t>
            </a:r>
            <a:r>
              <a:rPr sz="1575" spc="-30" baseline="-13227" dirty="0">
                <a:solidFill>
                  <a:srgbClr val="385622"/>
                </a:solidFill>
                <a:latin typeface="Cambria Math"/>
                <a:cs typeface="Cambria Math"/>
              </a:rPr>
              <a:t>1</a:t>
            </a:r>
            <a:r>
              <a:rPr sz="1300" spc="-20" dirty="0">
                <a:solidFill>
                  <a:srgbClr val="385622"/>
                </a:solidFill>
                <a:latin typeface="Cambria Math"/>
                <a:cs typeface="Cambria Math"/>
              </a:rPr>
              <a:t>=𝟐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20604" y="3071875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7E5F00"/>
                </a:solidFill>
                <a:latin typeface="Cambria Math"/>
                <a:cs typeface="Cambria Math"/>
              </a:rPr>
              <a:t>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917681" y="307187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89083" y="2963671"/>
            <a:ext cx="2327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3605" algn="l"/>
                <a:tab pos="1410335" algn="l"/>
              </a:tabLst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7E5F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7E5F00"/>
                </a:solidFill>
                <a:latin typeface="Cambria Math"/>
                <a:cs typeface="Cambria Math"/>
              </a:rPr>
              <a:t>𝟐𝜸</a:t>
            </a:r>
            <a:r>
              <a:rPr sz="1800" dirty="0">
                <a:solidFill>
                  <a:srgbClr val="7E5F00"/>
                </a:solidFill>
                <a:latin typeface="Cambria Math"/>
                <a:cs typeface="Cambria Math"/>
              </a:rPr>
              <a:t>	</a:t>
            </a:r>
            <a:r>
              <a:rPr sz="1800" dirty="0">
                <a:latin typeface="Cambria Math"/>
                <a:cs typeface="Cambria Math"/>
              </a:rPr>
              <a:t>× </a:t>
            </a:r>
            <a:r>
              <a:rPr sz="1800" spc="-50" dirty="0">
                <a:latin typeface="Cambria Math"/>
                <a:cs typeface="Cambria Math"/>
              </a:rPr>
              <a:t>ℎ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−𝟎.</a:t>
            </a:r>
            <a:r>
              <a:rPr sz="1800" spc="-9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990578" y="3071875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53076" y="3006344"/>
            <a:ext cx="163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chain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rule: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3137" y="1570482"/>
            <a:ext cx="3523615" cy="1580515"/>
          </a:xfrm>
          <a:custGeom>
            <a:avLst/>
            <a:gdLst/>
            <a:ahLst/>
            <a:cxnLst/>
            <a:rect l="l" t="t" r="r" b="b"/>
            <a:pathLst>
              <a:path w="3523615" h="1580514">
                <a:moveTo>
                  <a:pt x="0" y="1580388"/>
                </a:moveTo>
                <a:lnTo>
                  <a:pt x="3523488" y="1580388"/>
                </a:lnTo>
                <a:lnTo>
                  <a:pt x="3523488" y="0"/>
                </a:lnTo>
                <a:lnTo>
                  <a:pt x="0" y="0"/>
                </a:lnTo>
                <a:lnTo>
                  <a:pt x="0" y="1580388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155090" y="1771269"/>
            <a:ext cx="796290" cy="554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810">
              <a:lnSpc>
                <a:spcPts val="2085"/>
              </a:lnSpc>
              <a:spcBef>
                <a:spcPts val="100"/>
              </a:spcBef>
            </a:pPr>
            <a:r>
              <a:rPr sz="1800" b="1" spc="-20" dirty="0">
                <a:solidFill>
                  <a:srgbClr val="0D0D0D"/>
                </a:solidFill>
                <a:latin typeface="Century Gothic"/>
                <a:cs typeface="Century Gothic"/>
              </a:rPr>
              <a:t>+2.0</a:t>
            </a:r>
            <a:endParaRPr sz="1800">
              <a:latin typeface="Century Gothic"/>
              <a:cs typeface="Century Gothic"/>
            </a:endParaRPr>
          </a:p>
          <a:p>
            <a:pPr marL="25400">
              <a:lnSpc>
                <a:spcPts val="2085"/>
              </a:lnSpc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23670" y="2650997"/>
            <a:ext cx="65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351F9A2-0C1C-DF53-172B-06A68054E151}"/>
              </a:ext>
            </a:extLst>
          </p:cNvPr>
          <p:cNvCxnSpPr>
            <a:cxnSpLocks/>
          </p:cNvCxnSpPr>
          <p:nvPr/>
        </p:nvCxnSpPr>
        <p:spPr>
          <a:xfrm>
            <a:off x="8634094" y="1644395"/>
            <a:ext cx="10462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6EE408C-1494-552C-FA92-A846D359B0FE}"/>
              </a:ext>
            </a:extLst>
          </p:cNvPr>
          <p:cNvCxnSpPr>
            <a:cxnSpLocks/>
          </p:cNvCxnSpPr>
          <p:nvPr/>
        </p:nvCxnSpPr>
        <p:spPr>
          <a:xfrm>
            <a:off x="8047608" y="2384097"/>
            <a:ext cx="1005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72103B-8415-5B22-D934-FEA8F0C9A7B4}"/>
              </a:ext>
            </a:extLst>
          </p:cNvPr>
          <p:cNvCxnSpPr>
            <a:cxnSpLocks/>
          </p:cNvCxnSpPr>
          <p:nvPr/>
        </p:nvCxnSpPr>
        <p:spPr>
          <a:xfrm>
            <a:off x="7958709" y="3114293"/>
            <a:ext cx="10198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905000"/>
            <a:ext cx="9856470" cy="33868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It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is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b="1" spc="-10" dirty="0">
                <a:latin typeface="Century Gothic"/>
                <a:cs typeface="Century Gothic"/>
              </a:rPr>
              <a:t>convenient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5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It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has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superior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gradient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stability,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computational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properties </a:t>
            </a:r>
            <a:r>
              <a:rPr sz="2400" dirty="0">
                <a:latin typeface="Century Gothic"/>
                <a:cs typeface="Century Gothic"/>
              </a:rPr>
              <a:t>when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combined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with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softmax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output.</a:t>
            </a:r>
            <a:endParaRPr sz="2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It</a:t>
            </a:r>
            <a:r>
              <a:rPr sz="2800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has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a</a:t>
            </a:r>
            <a:r>
              <a:rPr sz="2800" b="1" spc="-5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good</a:t>
            </a:r>
            <a:r>
              <a:rPr sz="2800" b="1" spc="-5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empirical</a:t>
            </a:r>
            <a:r>
              <a:rPr sz="2800" spc="-65" dirty="0">
                <a:latin typeface="Century Gothic"/>
                <a:cs typeface="Century Gothic"/>
              </a:rPr>
              <a:t> </a:t>
            </a:r>
            <a:r>
              <a:rPr sz="2800" b="1" spc="-10" dirty="0">
                <a:latin typeface="Century Gothic"/>
                <a:cs typeface="Century Gothic"/>
              </a:rPr>
              <a:t>performance</a:t>
            </a:r>
            <a:r>
              <a:rPr sz="2800" spc="-10" dirty="0">
                <a:latin typeface="Century Gothic"/>
                <a:cs typeface="Century Gothic"/>
              </a:rPr>
              <a:t>.</a:t>
            </a:r>
            <a:endParaRPr sz="2800" dirty="0">
              <a:latin typeface="Century Gothic"/>
              <a:cs typeface="Century Gothic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Empirically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it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has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superior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performance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on</a:t>
            </a:r>
            <a:r>
              <a:rPr sz="2400" spc="-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real-world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tasks.</a:t>
            </a:r>
            <a:endParaRPr sz="2400" dirty="0">
              <a:latin typeface="Century Gothic"/>
              <a:cs typeface="Century Gothic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latin typeface="Century Gothic"/>
                <a:cs typeface="Century Gothic"/>
              </a:rPr>
              <a:t>It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has</a:t>
            </a:r>
            <a:r>
              <a:rPr sz="2800" spc="-5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a</a:t>
            </a:r>
            <a:r>
              <a:rPr sz="2800" spc="-6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long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tradition</a:t>
            </a:r>
            <a:r>
              <a:rPr sz="2800" b="1" spc="-6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in</a:t>
            </a:r>
            <a:r>
              <a:rPr sz="2800" spc="-7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machine</a:t>
            </a:r>
            <a:r>
              <a:rPr sz="2800" spc="-45" dirty="0">
                <a:latin typeface="Century Gothic"/>
                <a:cs typeface="Century Gothic"/>
              </a:rPr>
              <a:t> </a:t>
            </a:r>
            <a:r>
              <a:rPr sz="2800" spc="-10" dirty="0">
                <a:latin typeface="Century Gothic"/>
                <a:cs typeface="Century Gothic"/>
              </a:rPr>
              <a:t>learning.</a:t>
            </a:r>
            <a:endParaRPr sz="2800" dirty="0">
              <a:latin typeface="Century Gothic"/>
              <a:cs typeface="Century Gothic"/>
            </a:endParaRPr>
          </a:p>
          <a:p>
            <a:pPr marL="698500" marR="1246505" lvl="1" indent="-228600">
              <a:lnSpc>
                <a:spcPts val="2590"/>
              </a:lnSpc>
              <a:spcBef>
                <a:spcPts val="55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Prior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 DL,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cross-entropy</a:t>
            </a:r>
            <a:r>
              <a:rPr sz="2400" spc="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loss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was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implied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maximum </a:t>
            </a:r>
            <a:r>
              <a:rPr sz="2400" dirty="0">
                <a:latin typeface="Century Gothic"/>
                <a:cs typeface="Century Gothic"/>
              </a:rPr>
              <a:t>likelihood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estimators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 logistic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regression.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2BE374-5095-69BE-E443-2D6163DD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Cross-entropy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117131B-B522-9156-0800-55DCEC3694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41521" y="2162936"/>
            <a:ext cx="630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trike="sngStrike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trike="sngStrike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trike="sngStrike" spc="-3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800" strike="sngStrike" spc="50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6821" y="2271141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088" y="2814573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trike="sngStrike" dirty="0">
                <a:solidFill>
                  <a:srgbClr val="6F2F9F"/>
                </a:solidFill>
                <a:latin typeface="Century Gothic"/>
                <a:cs typeface="Century Gothic"/>
              </a:rPr>
              <a:t>-</a:t>
            </a:r>
            <a:r>
              <a:rPr sz="1800" b="1" strike="sngStrike" spc="-25" dirty="0">
                <a:solidFill>
                  <a:srgbClr val="6F2F9F"/>
                </a:solidFill>
                <a:latin typeface="Century Gothic"/>
                <a:cs typeface="Century Gothic"/>
              </a:rPr>
              <a:t>1.0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4275" y="3232403"/>
            <a:ext cx="844550" cy="2172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20"/>
              </a:spcBef>
            </a:pPr>
            <a:r>
              <a:rPr sz="1800" b="1" spc="-10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60325">
              <a:lnSpc>
                <a:spcPct val="100000"/>
              </a:lnSpc>
              <a:spcBef>
                <a:spcPts val="21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mbria Math"/>
              <a:cs typeface="Cambria Math"/>
            </a:endParaRPr>
          </a:p>
          <a:p>
            <a:pPr marL="201295">
              <a:lnSpc>
                <a:spcPct val="100000"/>
              </a:lnSpc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128905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2390" y="1771269"/>
            <a:ext cx="808990" cy="554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>
              <a:lnSpc>
                <a:spcPts val="2085"/>
              </a:lnSpc>
              <a:spcBef>
                <a:spcPts val="100"/>
              </a:spcBef>
            </a:pPr>
            <a:r>
              <a:rPr sz="1800" b="1" spc="-20" dirty="0">
                <a:solidFill>
                  <a:srgbClr val="0D0D0D"/>
                </a:solidFill>
                <a:latin typeface="Century Gothic"/>
                <a:cs typeface="Century Gothic"/>
              </a:rPr>
              <a:t>+2.0</a:t>
            </a:r>
            <a:endParaRPr sz="1800">
              <a:latin typeface="Century Gothic"/>
              <a:cs typeface="Century Gothic"/>
            </a:endParaRPr>
          </a:p>
          <a:p>
            <a:pPr marL="38100">
              <a:lnSpc>
                <a:spcPts val="2085"/>
              </a:lnSpc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0970" y="2650997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5948" y="1416558"/>
            <a:ext cx="192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These</a:t>
            </a:r>
            <a:r>
              <a:rPr sz="1800" spc="3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values</a:t>
            </a:r>
            <a:r>
              <a:rPr sz="1800" spc="-15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can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85948" y="1690878"/>
            <a:ext cx="158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entury Gothic"/>
                <a:cs typeface="Century Gothic"/>
              </a:rPr>
              <a:t>be</a:t>
            </a:r>
            <a:r>
              <a:rPr sz="1800" spc="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discarded.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60826D26-13B1-2B21-6225-232B14159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106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9690" y="1771269"/>
            <a:ext cx="834390" cy="117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>
              <a:lnSpc>
                <a:spcPts val="2085"/>
              </a:lnSpc>
              <a:spcBef>
                <a:spcPts val="100"/>
              </a:spcBef>
            </a:pPr>
            <a:r>
              <a:rPr sz="1800" b="1" spc="-20" dirty="0">
                <a:solidFill>
                  <a:srgbClr val="0D0D0D"/>
                </a:solidFill>
                <a:latin typeface="Century Gothic"/>
                <a:cs typeface="Century Gothic"/>
              </a:rPr>
              <a:t>+2.0</a:t>
            </a:r>
            <a:endParaRPr sz="1800">
              <a:latin typeface="Century Gothic"/>
              <a:cs typeface="Century Gothic"/>
            </a:endParaRPr>
          </a:p>
          <a:p>
            <a:pPr marL="50800">
              <a:lnSpc>
                <a:spcPts val="2085"/>
              </a:lnSpc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350">
              <a:latin typeface="Cambria Math"/>
              <a:cs typeface="Cambria Math"/>
            </a:endParaRPr>
          </a:p>
          <a:p>
            <a:pPr marL="119380">
              <a:lnSpc>
                <a:spcPct val="100000"/>
              </a:lnSpc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2128" y="3232403"/>
            <a:ext cx="658495" cy="6299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320"/>
              </a:spcBef>
            </a:pPr>
            <a:r>
              <a:rPr sz="1800" b="1" spc="-10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6975" y="4187190"/>
            <a:ext cx="808990" cy="121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ambria Math"/>
              <a:cs typeface="Cambria Math"/>
            </a:endParaRPr>
          </a:p>
          <a:p>
            <a:pPr marR="6985" algn="ctr">
              <a:lnSpc>
                <a:spcPct val="100000"/>
              </a:lnSpc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19050" algn="ctr">
              <a:lnSpc>
                <a:spcPct val="100000"/>
              </a:lnSpc>
              <a:spcBef>
                <a:spcPts val="525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4538" y="3670553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116311" y="4317491"/>
            <a:ext cx="615950" cy="654050"/>
            <a:chOff x="10116311" y="4317491"/>
            <a:chExt cx="615950" cy="654050"/>
          </a:xfrm>
        </p:grpSpPr>
        <p:sp>
          <p:nvSpPr>
            <p:cNvPr id="9" name="object 9"/>
            <p:cNvSpPr/>
            <p:nvPr/>
          </p:nvSpPr>
          <p:spPr>
            <a:xfrm>
              <a:off x="10135361" y="4336541"/>
              <a:ext cx="577850" cy="615950"/>
            </a:xfrm>
            <a:custGeom>
              <a:avLst/>
              <a:gdLst/>
              <a:ahLst/>
              <a:cxnLst/>
              <a:rect l="l" t="t" r="r" b="b"/>
              <a:pathLst>
                <a:path w="577850" h="615950">
                  <a:moveTo>
                    <a:pt x="577596" y="0"/>
                  </a:moveTo>
                  <a:lnTo>
                    <a:pt x="433197" y="0"/>
                  </a:lnTo>
                  <a:lnTo>
                    <a:pt x="433197" y="290829"/>
                  </a:lnTo>
                  <a:lnTo>
                    <a:pt x="424682" y="332972"/>
                  </a:lnTo>
                  <a:lnTo>
                    <a:pt x="401462" y="367363"/>
                  </a:lnTo>
                  <a:lnTo>
                    <a:pt x="367028" y="390538"/>
                  </a:lnTo>
                  <a:lnTo>
                    <a:pt x="324866" y="399033"/>
                  </a:lnTo>
                  <a:lnTo>
                    <a:pt x="144399" y="399033"/>
                  </a:lnTo>
                  <a:lnTo>
                    <a:pt x="144399" y="326897"/>
                  </a:lnTo>
                  <a:lnTo>
                    <a:pt x="0" y="471296"/>
                  </a:lnTo>
                  <a:lnTo>
                    <a:pt x="144399" y="615695"/>
                  </a:lnTo>
                  <a:lnTo>
                    <a:pt x="144399" y="543432"/>
                  </a:lnTo>
                  <a:lnTo>
                    <a:pt x="324866" y="543432"/>
                  </a:lnTo>
                  <a:lnTo>
                    <a:pt x="370292" y="539365"/>
                  </a:lnTo>
                  <a:lnTo>
                    <a:pt x="413049" y="527636"/>
                  </a:lnTo>
                  <a:lnTo>
                    <a:pt x="452421" y="508959"/>
                  </a:lnTo>
                  <a:lnTo>
                    <a:pt x="487694" y="484045"/>
                  </a:lnTo>
                  <a:lnTo>
                    <a:pt x="518155" y="453605"/>
                  </a:lnTo>
                  <a:lnTo>
                    <a:pt x="543089" y="418352"/>
                  </a:lnTo>
                  <a:lnTo>
                    <a:pt x="561783" y="378997"/>
                  </a:lnTo>
                  <a:lnTo>
                    <a:pt x="573523" y="336252"/>
                  </a:lnTo>
                  <a:lnTo>
                    <a:pt x="577596" y="290829"/>
                  </a:lnTo>
                  <a:lnTo>
                    <a:pt x="5775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35361" y="4336541"/>
              <a:ext cx="577850" cy="615950"/>
            </a:xfrm>
            <a:custGeom>
              <a:avLst/>
              <a:gdLst/>
              <a:ahLst/>
              <a:cxnLst/>
              <a:rect l="l" t="t" r="r" b="b"/>
              <a:pathLst>
                <a:path w="577850" h="615950">
                  <a:moveTo>
                    <a:pt x="577596" y="0"/>
                  </a:moveTo>
                  <a:lnTo>
                    <a:pt x="577596" y="290829"/>
                  </a:lnTo>
                  <a:lnTo>
                    <a:pt x="573523" y="336252"/>
                  </a:lnTo>
                  <a:lnTo>
                    <a:pt x="561783" y="378997"/>
                  </a:lnTo>
                  <a:lnTo>
                    <a:pt x="543089" y="418352"/>
                  </a:lnTo>
                  <a:lnTo>
                    <a:pt x="518155" y="453605"/>
                  </a:lnTo>
                  <a:lnTo>
                    <a:pt x="487694" y="484045"/>
                  </a:lnTo>
                  <a:lnTo>
                    <a:pt x="452421" y="508959"/>
                  </a:lnTo>
                  <a:lnTo>
                    <a:pt x="413049" y="527636"/>
                  </a:lnTo>
                  <a:lnTo>
                    <a:pt x="370292" y="539365"/>
                  </a:lnTo>
                  <a:lnTo>
                    <a:pt x="324866" y="543432"/>
                  </a:lnTo>
                  <a:lnTo>
                    <a:pt x="144399" y="543432"/>
                  </a:lnTo>
                  <a:lnTo>
                    <a:pt x="144399" y="615695"/>
                  </a:lnTo>
                  <a:lnTo>
                    <a:pt x="0" y="471296"/>
                  </a:lnTo>
                  <a:lnTo>
                    <a:pt x="144399" y="326897"/>
                  </a:lnTo>
                  <a:lnTo>
                    <a:pt x="144399" y="399033"/>
                  </a:lnTo>
                  <a:lnTo>
                    <a:pt x="324866" y="399033"/>
                  </a:lnTo>
                  <a:lnTo>
                    <a:pt x="367028" y="390538"/>
                  </a:lnTo>
                  <a:lnTo>
                    <a:pt x="401462" y="367363"/>
                  </a:lnTo>
                  <a:lnTo>
                    <a:pt x="424682" y="332972"/>
                  </a:lnTo>
                  <a:lnTo>
                    <a:pt x="433197" y="290829"/>
                  </a:lnTo>
                  <a:lnTo>
                    <a:pt x="433197" y="0"/>
                  </a:lnTo>
                  <a:lnTo>
                    <a:pt x="577596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477754" y="3122421"/>
            <a:ext cx="15665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Gradient</a:t>
            </a:r>
            <a:r>
              <a:rPr sz="1800" b="1" spc="-110" dirty="0">
                <a:solidFill>
                  <a:srgbClr val="800000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 </a:t>
            </a: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was</a:t>
            </a:r>
            <a:r>
              <a:rPr sz="1800" b="1" spc="-15" dirty="0">
                <a:solidFill>
                  <a:srgbClr val="800000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received </a:t>
            </a:r>
            <a:r>
              <a:rPr sz="1800" b="1" spc="-20" dirty="0">
                <a:solidFill>
                  <a:srgbClr val="800000"/>
                </a:solidFill>
                <a:latin typeface="Century Gothic"/>
                <a:cs typeface="Century Gothic"/>
              </a:rPr>
              <a:t>from </a:t>
            </a: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downstream.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4903" y="4599558"/>
            <a:ext cx="31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86000" y="2611882"/>
            <a:ext cx="7086599" cy="2518410"/>
            <a:chOff x="3520185" y="2611882"/>
            <a:chExt cx="4222115" cy="2518410"/>
          </a:xfrm>
        </p:grpSpPr>
        <p:sp>
          <p:nvSpPr>
            <p:cNvPr id="14" name="object 14"/>
            <p:cNvSpPr/>
            <p:nvPr/>
          </p:nvSpPr>
          <p:spPr>
            <a:xfrm>
              <a:off x="3545585" y="2637282"/>
              <a:ext cx="4171315" cy="2467610"/>
            </a:xfrm>
            <a:custGeom>
              <a:avLst/>
              <a:gdLst/>
              <a:ahLst/>
              <a:cxnLst/>
              <a:rect l="l" t="t" r="r" b="b"/>
              <a:pathLst>
                <a:path w="4171315" h="2467610">
                  <a:moveTo>
                    <a:pt x="1722754" y="0"/>
                  </a:moveTo>
                  <a:lnTo>
                    <a:pt x="0" y="1233677"/>
                  </a:lnTo>
                  <a:lnTo>
                    <a:pt x="1722754" y="2467355"/>
                  </a:lnTo>
                  <a:lnTo>
                    <a:pt x="1722754" y="1850516"/>
                  </a:lnTo>
                  <a:lnTo>
                    <a:pt x="4171188" y="1850516"/>
                  </a:lnTo>
                  <a:lnTo>
                    <a:pt x="4171188" y="616838"/>
                  </a:lnTo>
                  <a:lnTo>
                    <a:pt x="1722754" y="616838"/>
                  </a:lnTo>
                  <a:lnTo>
                    <a:pt x="1722754" y="0"/>
                  </a:lnTo>
                  <a:close/>
                </a:path>
              </a:pathLst>
            </a:custGeom>
            <a:solidFill>
              <a:srgbClr val="C0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45585" y="2637282"/>
              <a:ext cx="4171315" cy="2467610"/>
            </a:xfrm>
            <a:custGeom>
              <a:avLst/>
              <a:gdLst/>
              <a:ahLst/>
              <a:cxnLst/>
              <a:rect l="l" t="t" r="r" b="b"/>
              <a:pathLst>
                <a:path w="4171315" h="2467610">
                  <a:moveTo>
                    <a:pt x="1722754" y="2467355"/>
                  </a:moveTo>
                  <a:lnTo>
                    <a:pt x="0" y="1233677"/>
                  </a:lnTo>
                  <a:lnTo>
                    <a:pt x="1722754" y="0"/>
                  </a:lnTo>
                  <a:lnTo>
                    <a:pt x="1722754" y="616838"/>
                  </a:lnTo>
                  <a:lnTo>
                    <a:pt x="4171188" y="616838"/>
                  </a:lnTo>
                  <a:lnTo>
                    <a:pt x="4171188" y="1850516"/>
                  </a:lnTo>
                  <a:lnTo>
                    <a:pt x="1722754" y="1850516"/>
                  </a:lnTo>
                  <a:lnTo>
                    <a:pt x="1722754" y="2467355"/>
                  </a:lnTo>
                  <a:close/>
                </a:path>
              </a:pathLst>
            </a:custGeom>
            <a:ln w="508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4A9D2B41-CCEC-459E-C6F0-87B2528EF7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107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5850" y="4764785"/>
            <a:ext cx="1487805" cy="70294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127000">
              <a:lnSpc>
                <a:spcPct val="100000"/>
              </a:lnSpc>
              <a:spcBef>
                <a:spcPts val="52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5850" y="3246882"/>
            <a:ext cx="1487805" cy="70294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204"/>
              </a:spcBef>
            </a:pPr>
            <a:r>
              <a:rPr sz="1800" b="1" spc="-10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58419">
              <a:lnSpc>
                <a:spcPct val="100000"/>
              </a:lnSpc>
              <a:spcBef>
                <a:spcPts val="21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5850" y="1732026"/>
            <a:ext cx="1487805" cy="70421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200025">
              <a:lnSpc>
                <a:spcPts val="2085"/>
              </a:lnSpc>
              <a:spcBef>
                <a:spcPts val="409"/>
              </a:spcBef>
            </a:pPr>
            <a:r>
              <a:rPr sz="1800" b="1" spc="-20" dirty="0">
                <a:solidFill>
                  <a:srgbClr val="0D0D0D"/>
                </a:solidFill>
                <a:latin typeface="Century Gothic"/>
                <a:cs typeface="Century Gothic"/>
              </a:rPr>
              <a:t>+2.0</a:t>
            </a:r>
            <a:endParaRPr sz="1800">
              <a:latin typeface="Century Gothic"/>
              <a:cs typeface="Century Gothic"/>
            </a:endParaRPr>
          </a:p>
          <a:p>
            <a:pPr marL="94615">
              <a:lnSpc>
                <a:spcPts val="2085"/>
              </a:lnSpc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6975" y="4187190"/>
            <a:ext cx="808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0970" y="2650997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43925" y="1665985"/>
            <a:ext cx="2118360" cy="377190"/>
          </a:xfrm>
          <a:custGeom>
            <a:avLst/>
            <a:gdLst/>
            <a:ahLst/>
            <a:cxnLst/>
            <a:rect l="l" t="t" r="r" b="b"/>
            <a:pathLst>
              <a:path w="2118359" h="377189">
                <a:moveTo>
                  <a:pt x="1997964" y="0"/>
                </a:moveTo>
                <a:lnTo>
                  <a:pt x="1992502" y="15239"/>
                </a:lnTo>
                <a:lnTo>
                  <a:pt x="2014315" y="24745"/>
                </a:lnTo>
                <a:lnTo>
                  <a:pt x="2033079" y="37846"/>
                </a:lnTo>
                <a:lnTo>
                  <a:pt x="2061464" y="74929"/>
                </a:lnTo>
                <a:lnTo>
                  <a:pt x="2078148" y="125079"/>
                </a:lnTo>
                <a:lnTo>
                  <a:pt x="2083689" y="186562"/>
                </a:lnTo>
                <a:lnTo>
                  <a:pt x="2082303" y="219805"/>
                </a:lnTo>
                <a:lnTo>
                  <a:pt x="2071151" y="277145"/>
                </a:lnTo>
                <a:lnTo>
                  <a:pt x="2048716" y="321885"/>
                </a:lnTo>
                <a:lnTo>
                  <a:pt x="2014616" y="352071"/>
                </a:lnTo>
                <a:lnTo>
                  <a:pt x="1993138" y="361568"/>
                </a:lnTo>
                <a:lnTo>
                  <a:pt x="1997964" y="376936"/>
                </a:lnTo>
                <a:lnTo>
                  <a:pt x="2049303" y="352742"/>
                </a:lnTo>
                <a:lnTo>
                  <a:pt x="2087118" y="311023"/>
                </a:lnTo>
                <a:lnTo>
                  <a:pt x="2110374" y="255142"/>
                </a:lnTo>
                <a:lnTo>
                  <a:pt x="2118105" y="188594"/>
                </a:lnTo>
                <a:lnTo>
                  <a:pt x="2116155" y="154015"/>
                </a:lnTo>
                <a:lnTo>
                  <a:pt x="2100585" y="92761"/>
                </a:lnTo>
                <a:lnTo>
                  <a:pt x="2069776" y="42898"/>
                </a:lnTo>
                <a:lnTo>
                  <a:pt x="2025251" y="9854"/>
                </a:lnTo>
                <a:lnTo>
                  <a:pt x="1997964" y="0"/>
                </a:lnTo>
                <a:close/>
              </a:path>
              <a:path w="2118359" h="377189">
                <a:moveTo>
                  <a:pt x="120142" y="0"/>
                </a:moveTo>
                <a:lnTo>
                  <a:pt x="68849" y="24161"/>
                </a:lnTo>
                <a:lnTo>
                  <a:pt x="30988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073"/>
                </a:lnTo>
                <a:lnTo>
                  <a:pt x="92709" y="367029"/>
                </a:lnTo>
                <a:lnTo>
                  <a:pt x="120142" y="376936"/>
                </a:lnTo>
                <a:lnTo>
                  <a:pt x="124968" y="361568"/>
                </a:lnTo>
                <a:lnTo>
                  <a:pt x="103487" y="352071"/>
                </a:lnTo>
                <a:lnTo>
                  <a:pt x="84947" y="338836"/>
                </a:lnTo>
                <a:lnTo>
                  <a:pt x="56642" y="301243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386"/>
                </a:lnTo>
                <a:lnTo>
                  <a:pt x="46880" y="98605"/>
                </a:lnTo>
                <a:lnTo>
                  <a:pt x="69361" y="54566"/>
                </a:lnTo>
                <a:lnTo>
                  <a:pt x="103755" y="24745"/>
                </a:lnTo>
                <a:lnTo>
                  <a:pt x="125475" y="15239"/>
                </a:lnTo>
                <a:lnTo>
                  <a:pt x="120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15329" y="1550670"/>
            <a:ext cx="45326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9915" algn="l"/>
                <a:tab pos="2862580" algn="l"/>
              </a:tabLst>
            </a:pPr>
            <a:r>
              <a:rPr sz="3200" spc="-50" dirty="0">
                <a:latin typeface="Cambria Math"/>
                <a:cs typeface="Cambria Math"/>
              </a:rPr>
              <a:t>𝑤</a:t>
            </a:r>
            <a:r>
              <a:rPr sz="3200" dirty="0">
                <a:latin typeface="Cambria Math"/>
                <a:cs typeface="Cambria Math"/>
              </a:rPr>
              <a:t>	=</a:t>
            </a:r>
            <a:r>
              <a:rPr sz="3200" spc="17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+2</a:t>
            </a:r>
            <a:r>
              <a:rPr sz="3200" spc="1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−</a:t>
            </a:r>
            <a:r>
              <a:rPr sz="3200" spc="-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𝑟</a:t>
            </a:r>
            <a:r>
              <a:rPr sz="3200" spc="75" dirty="0">
                <a:latin typeface="Cambria Math"/>
                <a:cs typeface="Cambria Math"/>
              </a:rPr>
              <a:t> </a:t>
            </a:r>
            <a:r>
              <a:rPr sz="3200" spc="-50" dirty="0">
                <a:latin typeface="Cambria Math"/>
                <a:cs typeface="Cambria Math"/>
              </a:rPr>
              <a:t>×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solidFill>
                  <a:srgbClr val="800000"/>
                </a:solidFill>
                <a:latin typeface="Cambria Math"/>
                <a:cs typeface="Cambria Math"/>
              </a:rPr>
              <a:t>−𝟎.</a:t>
            </a:r>
            <a:r>
              <a:rPr sz="3200" spc="-18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800000"/>
                </a:solidFill>
                <a:latin typeface="Cambria Math"/>
                <a:cs typeface="Cambria Math"/>
              </a:rPr>
              <a:t>𝟐</a:t>
            </a:r>
            <a:r>
              <a:rPr sz="3200" spc="-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800000"/>
                </a:solidFill>
                <a:latin typeface="Cambria Math"/>
                <a:cs typeface="Cambria Math"/>
              </a:rPr>
              <a:t>×</a:t>
            </a:r>
            <a:r>
              <a:rPr sz="3200" spc="1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800000"/>
                </a:solidFill>
                <a:latin typeface="Cambria Math"/>
                <a:cs typeface="Cambria Math"/>
              </a:rPr>
              <a:t>𝜸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2697" y="1742694"/>
            <a:ext cx="443293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41800" algn="l"/>
              </a:tabLst>
            </a:pPr>
            <a:r>
              <a:rPr sz="2350" dirty="0">
                <a:latin typeface="Cambria Math"/>
                <a:cs typeface="Cambria Math"/>
              </a:rPr>
              <a:t>1	</a:t>
            </a:r>
            <a:r>
              <a:rPr sz="2350" spc="-50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5358" y="2038045"/>
            <a:ext cx="2676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626110" algn="l"/>
              </a:tabLst>
            </a:pPr>
            <a:r>
              <a:rPr sz="3200" spc="-25" dirty="0">
                <a:latin typeface="Cambria Math"/>
                <a:cs typeface="Cambria Math"/>
              </a:rPr>
              <a:t>𝑤</a:t>
            </a:r>
            <a:r>
              <a:rPr sz="3525" spc="-37" baseline="-15366" dirty="0">
                <a:latin typeface="Cambria Math"/>
                <a:cs typeface="Cambria Math"/>
              </a:rPr>
              <a:t>2</a:t>
            </a:r>
            <a:r>
              <a:rPr sz="3525" baseline="-15366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6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−3 −</a:t>
            </a:r>
            <a:r>
              <a:rPr sz="3200" spc="-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𝑟</a:t>
            </a:r>
            <a:r>
              <a:rPr sz="3200" spc="70" dirty="0">
                <a:latin typeface="Cambria Math"/>
                <a:cs typeface="Cambria Math"/>
              </a:rPr>
              <a:t> </a:t>
            </a:r>
            <a:r>
              <a:rPr sz="3200" spc="-50" dirty="0">
                <a:latin typeface="Cambria Math"/>
                <a:cs typeface="Cambria Math"/>
              </a:rPr>
              <a:t>×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48497" y="2153665"/>
            <a:ext cx="2134870" cy="864869"/>
          </a:xfrm>
          <a:custGeom>
            <a:avLst/>
            <a:gdLst/>
            <a:ahLst/>
            <a:cxnLst/>
            <a:rect l="l" t="t" r="r" b="b"/>
            <a:pathLst>
              <a:path w="2134870" h="864869">
                <a:moveTo>
                  <a:pt x="125476" y="15240"/>
                </a:moveTo>
                <a:lnTo>
                  <a:pt x="120142" y="0"/>
                </a:lnTo>
                <a:lnTo>
                  <a:pt x="92798" y="9855"/>
                </a:lnTo>
                <a:lnTo>
                  <a:pt x="68846" y="24168"/>
                </a:lnTo>
                <a:lnTo>
                  <a:pt x="30988" y="66040"/>
                </a:lnTo>
                <a:lnTo>
                  <a:pt x="7721" y="122085"/>
                </a:lnTo>
                <a:lnTo>
                  <a:pt x="0" y="188595"/>
                </a:lnTo>
                <a:lnTo>
                  <a:pt x="1930" y="223202"/>
                </a:lnTo>
                <a:lnTo>
                  <a:pt x="17411" y="284429"/>
                </a:lnTo>
                <a:lnTo>
                  <a:pt x="48133" y="334086"/>
                </a:lnTo>
                <a:lnTo>
                  <a:pt x="92710" y="367030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79" y="352082"/>
                </a:lnTo>
                <a:lnTo>
                  <a:pt x="84937" y="338836"/>
                </a:lnTo>
                <a:lnTo>
                  <a:pt x="56642" y="301244"/>
                </a:lnTo>
                <a:lnTo>
                  <a:pt x="39890" y="249999"/>
                </a:lnTo>
                <a:lnTo>
                  <a:pt x="34290" y="186563"/>
                </a:lnTo>
                <a:lnTo>
                  <a:pt x="35687" y="154393"/>
                </a:lnTo>
                <a:lnTo>
                  <a:pt x="46875" y="98615"/>
                </a:lnTo>
                <a:lnTo>
                  <a:pt x="69354" y="54571"/>
                </a:lnTo>
                <a:lnTo>
                  <a:pt x="103746" y="24752"/>
                </a:lnTo>
                <a:lnTo>
                  <a:pt x="125476" y="15240"/>
                </a:lnTo>
                <a:close/>
              </a:path>
              <a:path w="2134870" h="864869">
                <a:moveTo>
                  <a:pt x="142240" y="502920"/>
                </a:moveTo>
                <a:lnTo>
                  <a:pt x="136906" y="487680"/>
                </a:lnTo>
                <a:lnTo>
                  <a:pt x="109562" y="497535"/>
                </a:lnTo>
                <a:lnTo>
                  <a:pt x="85610" y="511848"/>
                </a:lnTo>
                <a:lnTo>
                  <a:pt x="47752" y="553720"/>
                </a:lnTo>
                <a:lnTo>
                  <a:pt x="24485" y="609765"/>
                </a:lnTo>
                <a:lnTo>
                  <a:pt x="16764" y="676275"/>
                </a:lnTo>
                <a:lnTo>
                  <a:pt x="18694" y="710882"/>
                </a:lnTo>
                <a:lnTo>
                  <a:pt x="34175" y="772109"/>
                </a:lnTo>
                <a:lnTo>
                  <a:pt x="64897" y="821753"/>
                </a:lnTo>
                <a:lnTo>
                  <a:pt x="109474" y="854710"/>
                </a:lnTo>
                <a:lnTo>
                  <a:pt x="136906" y="864616"/>
                </a:lnTo>
                <a:lnTo>
                  <a:pt x="141732" y="849249"/>
                </a:lnTo>
                <a:lnTo>
                  <a:pt x="120243" y="839762"/>
                </a:lnTo>
                <a:lnTo>
                  <a:pt x="101701" y="826516"/>
                </a:lnTo>
                <a:lnTo>
                  <a:pt x="73406" y="788924"/>
                </a:lnTo>
                <a:lnTo>
                  <a:pt x="56654" y="737679"/>
                </a:lnTo>
                <a:lnTo>
                  <a:pt x="51054" y="674243"/>
                </a:lnTo>
                <a:lnTo>
                  <a:pt x="52451" y="642073"/>
                </a:lnTo>
                <a:lnTo>
                  <a:pt x="63639" y="586295"/>
                </a:lnTo>
                <a:lnTo>
                  <a:pt x="86118" y="542251"/>
                </a:lnTo>
                <a:lnTo>
                  <a:pt x="120510" y="512432"/>
                </a:lnTo>
                <a:lnTo>
                  <a:pt x="142240" y="502920"/>
                </a:lnTo>
                <a:close/>
              </a:path>
              <a:path w="2134870" h="864869">
                <a:moveTo>
                  <a:pt x="2118106" y="188595"/>
                </a:moveTo>
                <a:lnTo>
                  <a:pt x="2110308" y="122085"/>
                </a:lnTo>
                <a:lnTo>
                  <a:pt x="2086991" y="66040"/>
                </a:lnTo>
                <a:lnTo>
                  <a:pt x="2049183" y="24168"/>
                </a:lnTo>
                <a:lnTo>
                  <a:pt x="1997964" y="0"/>
                </a:lnTo>
                <a:lnTo>
                  <a:pt x="1992503" y="15240"/>
                </a:lnTo>
                <a:lnTo>
                  <a:pt x="2014308" y="24752"/>
                </a:lnTo>
                <a:lnTo>
                  <a:pt x="2033079" y="37846"/>
                </a:lnTo>
                <a:lnTo>
                  <a:pt x="2061464" y="74930"/>
                </a:lnTo>
                <a:lnTo>
                  <a:pt x="2078139" y="125082"/>
                </a:lnTo>
                <a:lnTo>
                  <a:pt x="2083689" y="186563"/>
                </a:lnTo>
                <a:lnTo>
                  <a:pt x="2082292" y="219811"/>
                </a:lnTo>
                <a:lnTo>
                  <a:pt x="2071141" y="277152"/>
                </a:lnTo>
                <a:lnTo>
                  <a:pt x="2048713" y="321894"/>
                </a:lnTo>
                <a:lnTo>
                  <a:pt x="2014613" y="352082"/>
                </a:lnTo>
                <a:lnTo>
                  <a:pt x="1993138" y="361569"/>
                </a:lnTo>
                <a:lnTo>
                  <a:pt x="1997964" y="376936"/>
                </a:lnTo>
                <a:lnTo>
                  <a:pt x="2049297" y="352742"/>
                </a:lnTo>
                <a:lnTo>
                  <a:pt x="2087118" y="311023"/>
                </a:lnTo>
                <a:lnTo>
                  <a:pt x="2110371" y="255143"/>
                </a:lnTo>
                <a:lnTo>
                  <a:pt x="2116163" y="223202"/>
                </a:lnTo>
                <a:lnTo>
                  <a:pt x="2118106" y="188595"/>
                </a:lnTo>
                <a:close/>
              </a:path>
              <a:path w="2134870" h="864869">
                <a:moveTo>
                  <a:pt x="2134870" y="676275"/>
                </a:moveTo>
                <a:lnTo>
                  <a:pt x="2127072" y="609765"/>
                </a:lnTo>
                <a:lnTo>
                  <a:pt x="2103755" y="553720"/>
                </a:lnTo>
                <a:lnTo>
                  <a:pt x="2065947" y="511848"/>
                </a:lnTo>
                <a:lnTo>
                  <a:pt x="2014728" y="487680"/>
                </a:lnTo>
                <a:lnTo>
                  <a:pt x="2009267" y="502920"/>
                </a:lnTo>
                <a:lnTo>
                  <a:pt x="2031072" y="512432"/>
                </a:lnTo>
                <a:lnTo>
                  <a:pt x="2049843" y="525538"/>
                </a:lnTo>
                <a:lnTo>
                  <a:pt x="2078228" y="562610"/>
                </a:lnTo>
                <a:lnTo>
                  <a:pt x="2094903" y="612762"/>
                </a:lnTo>
                <a:lnTo>
                  <a:pt x="2100453" y="674243"/>
                </a:lnTo>
                <a:lnTo>
                  <a:pt x="2099056" y="707491"/>
                </a:lnTo>
                <a:lnTo>
                  <a:pt x="2087905" y="764832"/>
                </a:lnTo>
                <a:lnTo>
                  <a:pt x="2065477" y="809574"/>
                </a:lnTo>
                <a:lnTo>
                  <a:pt x="2031377" y="839762"/>
                </a:lnTo>
                <a:lnTo>
                  <a:pt x="2009902" y="849249"/>
                </a:lnTo>
                <a:lnTo>
                  <a:pt x="2014728" y="864616"/>
                </a:lnTo>
                <a:lnTo>
                  <a:pt x="2066061" y="840435"/>
                </a:lnTo>
                <a:lnTo>
                  <a:pt x="2103882" y="798703"/>
                </a:lnTo>
                <a:lnTo>
                  <a:pt x="2127135" y="742823"/>
                </a:lnTo>
                <a:lnTo>
                  <a:pt x="2132927" y="710882"/>
                </a:lnTo>
                <a:lnTo>
                  <a:pt x="2134870" y="676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793994" y="2526283"/>
            <a:ext cx="2659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34365" algn="l"/>
              </a:tabLst>
            </a:pPr>
            <a:r>
              <a:rPr sz="3200" spc="-50" dirty="0">
                <a:latin typeface="Cambria Math"/>
                <a:cs typeface="Cambria Math"/>
              </a:rPr>
              <a:t>𝑏</a:t>
            </a:r>
            <a:r>
              <a:rPr sz="3200" dirty="0">
                <a:latin typeface="Cambria Math"/>
                <a:cs typeface="Cambria Math"/>
              </a:rPr>
              <a:t>	=</a:t>
            </a:r>
            <a:r>
              <a:rPr sz="3200" spc="16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−3 −</a:t>
            </a:r>
            <a:r>
              <a:rPr sz="3200" spc="-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𝑟</a:t>
            </a:r>
            <a:r>
              <a:rPr sz="3200" spc="75" dirty="0">
                <a:latin typeface="Cambria Math"/>
                <a:cs typeface="Cambria Math"/>
              </a:rPr>
              <a:t> </a:t>
            </a:r>
            <a:r>
              <a:rPr sz="3200" spc="-50" dirty="0">
                <a:latin typeface="Cambria Math"/>
                <a:cs typeface="Cambria Math"/>
              </a:rPr>
              <a:t>×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44763" y="2038045"/>
            <a:ext cx="192786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800000"/>
                </a:solidFill>
                <a:latin typeface="Cambria Math"/>
                <a:cs typeface="Cambria Math"/>
              </a:rPr>
              <a:t>−𝟎.</a:t>
            </a:r>
            <a:r>
              <a:rPr sz="3200" spc="-17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800000"/>
                </a:solidFill>
                <a:latin typeface="Cambria Math"/>
                <a:cs typeface="Cambria Math"/>
              </a:rPr>
              <a:t>𝟒</a:t>
            </a:r>
            <a:r>
              <a:rPr sz="3200" spc="-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800000"/>
                </a:solidFill>
                <a:latin typeface="Cambria Math"/>
                <a:cs typeface="Cambria Math"/>
              </a:rPr>
              <a:t>×</a:t>
            </a:r>
            <a:r>
              <a:rPr sz="3200" spc="1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800000"/>
                </a:solidFill>
                <a:latin typeface="Cambria Math"/>
                <a:cs typeface="Cambria Math"/>
              </a:rPr>
              <a:t>𝜸</a:t>
            </a:r>
            <a:r>
              <a:rPr sz="3525" spc="-37" baseline="-15366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3525" baseline="-15366">
              <a:latin typeface="Cambria Math"/>
              <a:cs typeface="Cambria Math"/>
            </a:endParaRPr>
          </a:p>
          <a:p>
            <a:pPr marL="54610">
              <a:lnSpc>
                <a:spcPct val="100000"/>
              </a:lnSpc>
            </a:pPr>
            <a:r>
              <a:rPr sz="3200" spc="-10" dirty="0">
                <a:solidFill>
                  <a:srgbClr val="800000"/>
                </a:solidFill>
                <a:latin typeface="Cambria Math"/>
                <a:cs typeface="Cambria Math"/>
              </a:rPr>
              <a:t>+𝟎.</a:t>
            </a:r>
            <a:r>
              <a:rPr sz="3200" spc="-17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800000"/>
                </a:solidFill>
                <a:latin typeface="Cambria Math"/>
                <a:cs typeface="Cambria Math"/>
              </a:rPr>
              <a:t>𝟐</a:t>
            </a:r>
            <a:r>
              <a:rPr sz="3200" spc="-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800000"/>
                </a:solidFill>
                <a:latin typeface="Cambria Math"/>
                <a:cs typeface="Cambria Math"/>
              </a:rPr>
              <a:t>×</a:t>
            </a:r>
            <a:r>
              <a:rPr sz="3200" spc="1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800000"/>
                </a:solidFill>
                <a:latin typeface="Cambria Math"/>
                <a:cs typeface="Cambria Math"/>
              </a:rPr>
              <a:t>𝜸</a:t>
            </a:r>
            <a:r>
              <a:rPr sz="3525" spc="-37" baseline="-15366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3525" baseline="-15366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868C37C6-D93C-7C55-3970-D84D1DB011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object 2"/>
          <p:cNvGrpSpPr/>
          <p:nvPr/>
        </p:nvGrpSpPr>
        <p:grpSpPr>
          <a:xfrm>
            <a:off x="249936" y="3922776"/>
            <a:ext cx="1369060" cy="909955"/>
            <a:chOff x="249936" y="3922776"/>
            <a:chExt cx="1369060" cy="909955"/>
          </a:xfrm>
        </p:grpSpPr>
        <p:sp>
          <p:nvSpPr>
            <p:cNvPr id="3" name="object 3"/>
            <p:cNvSpPr/>
            <p:nvPr/>
          </p:nvSpPr>
          <p:spPr>
            <a:xfrm>
              <a:off x="268986" y="3941826"/>
              <a:ext cx="1330960" cy="871855"/>
            </a:xfrm>
            <a:custGeom>
              <a:avLst/>
              <a:gdLst/>
              <a:ahLst/>
              <a:cxnLst/>
              <a:rect l="l" t="t" r="r" b="b"/>
              <a:pathLst>
                <a:path w="1330960" h="871854">
                  <a:moveTo>
                    <a:pt x="435864" y="0"/>
                  </a:moveTo>
                  <a:lnTo>
                    <a:pt x="0" y="435863"/>
                  </a:lnTo>
                  <a:lnTo>
                    <a:pt x="435864" y="871728"/>
                  </a:lnTo>
                  <a:lnTo>
                    <a:pt x="435864" y="653796"/>
                  </a:lnTo>
                  <a:lnTo>
                    <a:pt x="1330452" y="653796"/>
                  </a:lnTo>
                  <a:lnTo>
                    <a:pt x="1330452" y="217931"/>
                  </a:lnTo>
                  <a:lnTo>
                    <a:pt x="435864" y="217931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8986" y="3941826"/>
              <a:ext cx="1330960" cy="871855"/>
            </a:xfrm>
            <a:custGeom>
              <a:avLst/>
              <a:gdLst/>
              <a:ahLst/>
              <a:cxnLst/>
              <a:rect l="l" t="t" r="r" b="b"/>
              <a:pathLst>
                <a:path w="1330960" h="871854">
                  <a:moveTo>
                    <a:pt x="435864" y="871728"/>
                  </a:moveTo>
                  <a:lnTo>
                    <a:pt x="0" y="435863"/>
                  </a:lnTo>
                  <a:lnTo>
                    <a:pt x="435864" y="0"/>
                  </a:lnTo>
                  <a:lnTo>
                    <a:pt x="435864" y="217931"/>
                  </a:lnTo>
                  <a:lnTo>
                    <a:pt x="1330452" y="217931"/>
                  </a:lnTo>
                  <a:lnTo>
                    <a:pt x="1330452" y="653796"/>
                  </a:lnTo>
                  <a:lnTo>
                    <a:pt x="435864" y="653796"/>
                  </a:lnTo>
                  <a:lnTo>
                    <a:pt x="435864" y="871728"/>
                  </a:lnTo>
                  <a:close/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57556" y="2357627"/>
            <a:ext cx="1369060" cy="909955"/>
            <a:chOff x="257556" y="2357627"/>
            <a:chExt cx="1369060" cy="909955"/>
          </a:xfrm>
        </p:grpSpPr>
        <p:sp>
          <p:nvSpPr>
            <p:cNvPr id="6" name="object 6"/>
            <p:cNvSpPr/>
            <p:nvPr/>
          </p:nvSpPr>
          <p:spPr>
            <a:xfrm>
              <a:off x="276606" y="2376677"/>
              <a:ext cx="1330960" cy="871855"/>
            </a:xfrm>
            <a:custGeom>
              <a:avLst/>
              <a:gdLst/>
              <a:ahLst/>
              <a:cxnLst/>
              <a:rect l="l" t="t" r="r" b="b"/>
              <a:pathLst>
                <a:path w="1330960" h="871855">
                  <a:moveTo>
                    <a:pt x="435864" y="0"/>
                  </a:moveTo>
                  <a:lnTo>
                    <a:pt x="0" y="435863"/>
                  </a:lnTo>
                  <a:lnTo>
                    <a:pt x="435864" y="871727"/>
                  </a:lnTo>
                  <a:lnTo>
                    <a:pt x="435864" y="653796"/>
                  </a:lnTo>
                  <a:lnTo>
                    <a:pt x="1330452" y="653796"/>
                  </a:lnTo>
                  <a:lnTo>
                    <a:pt x="1330452" y="217932"/>
                  </a:lnTo>
                  <a:lnTo>
                    <a:pt x="435864" y="217932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6606" y="2376677"/>
              <a:ext cx="1330960" cy="871855"/>
            </a:xfrm>
            <a:custGeom>
              <a:avLst/>
              <a:gdLst/>
              <a:ahLst/>
              <a:cxnLst/>
              <a:rect l="l" t="t" r="r" b="b"/>
              <a:pathLst>
                <a:path w="1330960" h="871855">
                  <a:moveTo>
                    <a:pt x="435864" y="871727"/>
                  </a:moveTo>
                  <a:lnTo>
                    <a:pt x="0" y="435863"/>
                  </a:lnTo>
                  <a:lnTo>
                    <a:pt x="435864" y="0"/>
                  </a:lnTo>
                  <a:lnTo>
                    <a:pt x="435864" y="217932"/>
                  </a:lnTo>
                  <a:lnTo>
                    <a:pt x="1330452" y="217932"/>
                  </a:lnTo>
                  <a:lnTo>
                    <a:pt x="1330452" y="653796"/>
                  </a:lnTo>
                  <a:lnTo>
                    <a:pt x="435864" y="653796"/>
                  </a:lnTo>
                  <a:lnTo>
                    <a:pt x="435864" y="871727"/>
                  </a:lnTo>
                  <a:close/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0000" y="789261"/>
            <a:ext cx="105719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9755" algn="l"/>
              </a:tabLst>
            </a:pPr>
            <a:r>
              <a:rPr lang="en-GB" dirty="0"/>
              <a:t>Example - Backpropagation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085850" y="4764785"/>
            <a:ext cx="1487805" cy="70294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127000">
              <a:lnSpc>
                <a:spcPct val="100000"/>
              </a:lnSpc>
              <a:spcBef>
                <a:spcPts val="52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9554" y="4213352"/>
            <a:ext cx="808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5850" y="3246882"/>
            <a:ext cx="1487805" cy="70294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204"/>
              </a:spcBef>
            </a:pPr>
            <a:r>
              <a:rPr sz="1800" b="1" spc="-10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58419">
              <a:lnSpc>
                <a:spcPct val="100000"/>
              </a:lnSpc>
              <a:spcBef>
                <a:spcPts val="21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5850" y="1732026"/>
            <a:ext cx="1487805" cy="70421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200025">
              <a:lnSpc>
                <a:spcPts val="2085"/>
              </a:lnSpc>
              <a:spcBef>
                <a:spcPts val="409"/>
              </a:spcBef>
            </a:pPr>
            <a:r>
              <a:rPr sz="1800" b="1" spc="-20" dirty="0">
                <a:solidFill>
                  <a:srgbClr val="0D0D0D"/>
                </a:solidFill>
                <a:latin typeface="Century Gothic"/>
                <a:cs typeface="Century Gothic"/>
              </a:rPr>
              <a:t>+2.0</a:t>
            </a:r>
            <a:endParaRPr sz="1800">
              <a:latin typeface="Century Gothic"/>
              <a:cs typeface="Century Gothic"/>
            </a:endParaRPr>
          </a:p>
          <a:p>
            <a:pPr marL="94615">
              <a:lnSpc>
                <a:spcPts val="2085"/>
              </a:lnSpc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714" y="2650997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7B8CAC07-BCB5-383F-52F5-E679DAE2CF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94714"/>
              </p:ext>
            </p:extLst>
          </p:nvPr>
        </p:nvGraphicFramePr>
        <p:xfrm>
          <a:off x="1909572" y="1827213"/>
          <a:ext cx="8265346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910880" imgH="8431560" progId="">
                  <p:embed/>
                </p:oleObj>
              </mc:Choice>
              <mc:Fallback>
                <p:oleObj r:id="rId2" imgW="19910880" imgH="8431560" progId="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11A5D642-7D76-5D41-B7C2-B48372EF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9572" y="1827213"/>
                        <a:ext cx="8265346" cy="350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object 2"/>
          <p:cNvGrpSpPr/>
          <p:nvPr/>
        </p:nvGrpSpPr>
        <p:grpSpPr>
          <a:xfrm>
            <a:off x="249936" y="3922776"/>
            <a:ext cx="1369060" cy="909955"/>
            <a:chOff x="249936" y="3922776"/>
            <a:chExt cx="1369060" cy="909955"/>
          </a:xfrm>
        </p:grpSpPr>
        <p:sp>
          <p:nvSpPr>
            <p:cNvPr id="3" name="object 3"/>
            <p:cNvSpPr/>
            <p:nvPr/>
          </p:nvSpPr>
          <p:spPr>
            <a:xfrm>
              <a:off x="268986" y="3941826"/>
              <a:ext cx="1330960" cy="871855"/>
            </a:xfrm>
            <a:custGeom>
              <a:avLst/>
              <a:gdLst/>
              <a:ahLst/>
              <a:cxnLst/>
              <a:rect l="l" t="t" r="r" b="b"/>
              <a:pathLst>
                <a:path w="1330960" h="871854">
                  <a:moveTo>
                    <a:pt x="435864" y="0"/>
                  </a:moveTo>
                  <a:lnTo>
                    <a:pt x="0" y="435863"/>
                  </a:lnTo>
                  <a:lnTo>
                    <a:pt x="435864" y="871728"/>
                  </a:lnTo>
                  <a:lnTo>
                    <a:pt x="435864" y="653796"/>
                  </a:lnTo>
                  <a:lnTo>
                    <a:pt x="1330452" y="653796"/>
                  </a:lnTo>
                  <a:lnTo>
                    <a:pt x="1330452" y="217931"/>
                  </a:lnTo>
                  <a:lnTo>
                    <a:pt x="435864" y="217931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8986" y="3941826"/>
              <a:ext cx="1330960" cy="871855"/>
            </a:xfrm>
            <a:custGeom>
              <a:avLst/>
              <a:gdLst/>
              <a:ahLst/>
              <a:cxnLst/>
              <a:rect l="l" t="t" r="r" b="b"/>
              <a:pathLst>
                <a:path w="1330960" h="871854">
                  <a:moveTo>
                    <a:pt x="435864" y="871728"/>
                  </a:moveTo>
                  <a:lnTo>
                    <a:pt x="0" y="435863"/>
                  </a:lnTo>
                  <a:lnTo>
                    <a:pt x="435864" y="0"/>
                  </a:lnTo>
                  <a:lnTo>
                    <a:pt x="435864" y="217931"/>
                  </a:lnTo>
                  <a:lnTo>
                    <a:pt x="1330452" y="217931"/>
                  </a:lnTo>
                  <a:lnTo>
                    <a:pt x="1330452" y="653796"/>
                  </a:lnTo>
                  <a:lnTo>
                    <a:pt x="435864" y="653796"/>
                  </a:lnTo>
                  <a:lnTo>
                    <a:pt x="435864" y="871728"/>
                  </a:lnTo>
                  <a:close/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57556" y="2357627"/>
            <a:ext cx="1369060" cy="909955"/>
            <a:chOff x="257556" y="2357627"/>
            <a:chExt cx="1369060" cy="909955"/>
          </a:xfrm>
        </p:grpSpPr>
        <p:sp>
          <p:nvSpPr>
            <p:cNvPr id="6" name="object 6"/>
            <p:cNvSpPr/>
            <p:nvPr/>
          </p:nvSpPr>
          <p:spPr>
            <a:xfrm>
              <a:off x="276606" y="2376677"/>
              <a:ext cx="1330960" cy="871855"/>
            </a:xfrm>
            <a:custGeom>
              <a:avLst/>
              <a:gdLst/>
              <a:ahLst/>
              <a:cxnLst/>
              <a:rect l="l" t="t" r="r" b="b"/>
              <a:pathLst>
                <a:path w="1330960" h="871855">
                  <a:moveTo>
                    <a:pt x="435864" y="0"/>
                  </a:moveTo>
                  <a:lnTo>
                    <a:pt x="0" y="435863"/>
                  </a:lnTo>
                  <a:lnTo>
                    <a:pt x="435864" y="871727"/>
                  </a:lnTo>
                  <a:lnTo>
                    <a:pt x="435864" y="653796"/>
                  </a:lnTo>
                  <a:lnTo>
                    <a:pt x="1330452" y="653796"/>
                  </a:lnTo>
                  <a:lnTo>
                    <a:pt x="1330452" y="217932"/>
                  </a:lnTo>
                  <a:lnTo>
                    <a:pt x="435864" y="217932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6606" y="2376677"/>
              <a:ext cx="1330960" cy="871855"/>
            </a:xfrm>
            <a:custGeom>
              <a:avLst/>
              <a:gdLst/>
              <a:ahLst/>
              <a:cxnLst/>
              <a:rect l="l" t="t" r="r" b="b"/>
              <a:pathLst>
                <a:path w="1330960" h="871855">
                  <a:moveTo>
                    <a:pt x="435864" y="871727"/>
                  </a:moveTo>
                  <a:lnTo>
                    <a:pt x="0" y="435863"/>
                  </a:lnTo>
                  <a:lnTo>
                    <a:pt x="435864" y="0"/>
                  </a:lnTo>
                  <a:lnTo>
                    <a:pt x="435864" y="217932"/>
                  </a:lnTo>
                  <a:lnTo>
                    <a:pt x="1330452" y="217932"/>
                  </a:lnTo>
                  <a:lnTo>
                    <a:pt x="1330452" y="653796"/>
                  </a:lnTo>
                  <a:lnTo>
                    <a:pt x="435864" y="653796"/>
                  </a:lnTo>
                  <a:lnTo>
                    <a:pt x="435864" y="871727"/>
                  </a:lnTo>
                  <a:close/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85850" y="4764785"/>
            <a:ext cx="1487805" cy="70294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127000">
              <a:lnSpc>
                <a:spcPct val="100000"/>
              </a:lnSpc>
              <a:spcBef>
                <a:spcPts val="52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9554" y="4213352"/>
            <a:ext cx="808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𝟔𝜸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5850" y="3246882"/>
            <a:ext cx="1487805" cy="70294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204"/>
              </a:spcBef>
            </a:pPr>
            <a:r>
              <a:rPr sz="1800" b="1" spc="-10" dirty="0">
                <a:solidFill>
                  <a:srgbClr val="0D0D0D"/>
                </a:solidFill>
                <a:latin typeface="Century Gothic"/>
                <a:cs typeface="Century Gothic"/>
              </a:rPr>
              <a:t>-</a:t>
            </a:r>
            <a:r>
              <a:rPr sz="1800" b="1" spc="-25" dirty="0">
                <a:solidFill>
                  <a:srgbClr val="0D0D0D"/>
                </a:solidFill>
                <a:latin typeface="Century Gothic"/>
                <a:cs typeface="Century Gothic"/>
              </a:rPr>
              <a:t>3.0</a:t>
            </a:r>
            <a:endParaRPr sz="1800">
              <a:latin typeface="Century Gothic"/>
              <a:cs typeface="Century Gothic"/>
            </a:endParaRPr>
          </a:p>
          <a:p>
            <a:pPr marL="58419">
              <a:lnSpc>
                <a:spcPct val="100000"/>
              </a:lnSpc>
              <a:spcBef>
                <a:spcPts val="215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5850" y="1732026"/>
            <a:ext cx="1487805" cy="70421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200025">
              <a:lnSpc>
                <a:spcPts val="2085"/>
              </a:lnSpc>
              <a:spcBef>
                <a:spcPts val="409"/>
              </a:spcBef>
            </a:pPr>
            <a:r>
              <a:rPr sz="1800" b="1" spc="-20" dirty="0">
                <a:solidFill>
                  <a:srgbClr val="0D0D0D"/>
                </a:solidFill>
                <a:latin typeface="Century Gothic"/>
                <a:cs typeface="Century Gothic"/>
              </a:rPr>
              <a:t>+2.0</a:t>
            </a:r>
            <a:endParaRPr sz="1800">
              <a:latin typeface="Century Gothic"/>
              <a:cs typeface="Century Gothic"/>
            </a:endParaRPr>
          </a:p>
          <a:p>
            <a:pPr marL="94615">
              <a:lnSpc>
                <a:spcPts val="2085"/>
              </a:lnSpc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714" y="2650997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𝟒𝜸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41521" y="2162936"/>
            <a:ext cx="52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3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36821" y="2271141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00882" y="4022852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50917" y="3126104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7372" y="4664202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10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98335" y="4675073"/>
            <a:ext cx="809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9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𝟐𝜸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97826" y="4675073"/>
            <a:ext cx="18713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spc="-1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0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r>
              <a:rPr sz="1950" spc="225" baseline="-14957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−</a:t>
            </a:r>
            <a:r>
              <a:rPr sz="1800" dirty="0">
                <a:solidFill>
                  <a:srgbClr val="800000"/>
                </a:solidFill>
                <a:latin typeface="Cambria Math"/>
                <a:cs typeface="Cambria Math"/>
              </a:rPr>
              <a:t>𝟎.</a:t>
            </a:r>
            <a:r>
              <a:rPr sz="1800" spc="-105" dirty="0">
                <a:solidFill>
                  <a:srgbClr val="800000"/>
                </a:solidFill>
                <a:latin typeface="Cambria Math"/>
                <a:cs typeface="Cambria Math"/>
              </a:rPr>
              <a:t> </a:t>
            </a:r>
            <a:r>
              <a:rPr sz="1800" spc="-20" dirty="0">
                <a:solidFill>
                  <a:srgbClr val="800000"/>
                </a:solidFill>
                <a:latin typeface="Cambria Math"/>
                <a:cs typeface="Cambria Math"/>
              </a:rPr>
              <a:t>𝟓𝟑𝜸</a:t>
            </a:r>
            <a:r>
              <a:rPr sz="1950" spc="-30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64903" y="4599558"/>
            <a:ext cx="31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</a:t>
            </a:r>
            <a:endParaRPr sz="1950" baseline="-14957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116311" y="4317491"/>
            <a:ext cx="615950" cy="654050"/>
            <a:chOff x="10116311" y="4317491"/>
            <a:chExt cx="615950" cy="654050"/>
          </a:xfrm>
        </p:grpSpPr>
        <p:sp>
          <p:nvSpPr>
            <p:cNvPr id="24" name="object 24"/>
            <p:cNvSpPr/>
            <p:nvPr/>
          </p:nvSpPr>
          <p:spPr>
            <a:xfrm>
              <a:off x="10135361" y="4336541"/>
              <a:ext cx="577850" cy="615950"/>
            </a:xfrm>
            <a:custGeom>
              <a:avLst/>
              <a:gdLst/>
              <a:ahLst/>
              <a:cxnLst/>
              <a:rect l="l" t="t" r="r" b="b"/>
              <a:pathLst>
                <a:path w="577850" h="615950">
                  <a:moveTo>
                    <a:pt x="577596" y="0"/>
                  </a:moveTo>
                  <a:lnTo>
                    <a:pt x="433197" y="0"/>
                  </a:lnTo>
                  <a:lnTo>
                    <a:pt x="433197" y="290829"/>
                  </a:lnTo>
                  <a:lnTo>
                    <a:pt x="424682" y="332972"/>
                  </a:lnTo>
                  <a:lnTo>
                    <a:pt x="401462" y="367363"/>
                  </a:lnTo>
                  <a:lnTo>
                    <a:pt x="367028" y="390538"/>
                  </a:lnTo>
                  <a:lnTo>
                    <a:pt x="324866" y="399033"/>
                  </a:lnTo>
                  <a:lnTo>
                    <a:pt x="144399" y="399033"/>
                  </a:lnTo>
                  <a:lnTo>
                    <a:pt x="144399" y="326897"/>
                  </a:lnTo>
                  <a:lnTo>
                    <a:pt x="0" y="471296"/>
                  </a:lnTo>
                  <a:lnTo>
                    <a:pt x="144399" y="615695"/>
                  </a:lnTo>
                  <a:lnTo>
                    <a:pt x="144399" y="543432"/>
                  </a:lnTo>
                  <a:lnTo>
                    <a:pt x="324866" y="543432"/>
                  </a:lnTo>
                  <a:lnTo>
                    <a:pt x="370292" y="539365"/>
                  </a:lnTo>
                  <a:lnTo>
                    <a:pt x="413049" y="527636"/>
                  </a:lnTo>
                  <a:lnTo>
                    <a:pt x="452421" y="508959"/>
                  </a:lnTo>
                  <a:lnTo>
                    <a:pt x="487694" y="484045"/>
                  </a:lnTo>
                  <a:lnTo>
                    <a:pt x="518155" y="453605"/>
                  </a:lnTo>
                  <a:lnTo>
                    <a:pt x="543089" y="418352"/>
                  </a:lnTo>
                  <a:lnTo>
                    <a:pt x="561783" y="378997"/>
                  </a:lnTo>
                  <a:lnTo>
                    <a:pt x="573523" y="336252"/>
                  </a:lnTo>
                  <a:lnTo>
                    <a:pt x="577596" y="290829"/>
                  </a:lnTo>
                  <a:lnTo>
                    <a:pt x="5775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35361" y="4336541"/>
              <a:ext cx="577850" cy="615950"/>
            </a:xfrm>
            <a:custGeom>
              <a:avLst/>
              <a:gdLst/>
              <a:ahLst/>
              <a:cxnLst/>
              <a:rect l="l" t="t" r="r" b="b"/>
              <a:pathLst>
                <a:path w="577850" h="615950">
                  <a:moveTo>
                    <a:pt x="577596" y="0"/>
                  </a:moveTo>
                  <a:lnTo>
                    <a:pt x="577596" y="290829"/>
                  </a:lnTo>
                  <a:lnTo>
                    <a:pt x="573523" y="336252"/>
                  </a:lnTo>
                  <a:lnTo>
                    <a:pt x="561783" y="378997"/>
                  </a:lnTo>
                  <a:lnTo>
                    <a:pt x="543089" y="418352"/>
                  </a:lnTo>
                  <a:lnTo>
                    <a:pt x="518155" y="453605"/>
                  </a:lnTo>
                  <a:lnTo>
                    <a:pt x="487694" y="484045"/>
                  </a:lnTo>
                  <a:lnTo>
                    <a:pt x="452421" y="508959"/>
                  </a:lnTo>
                  <a:lnTo>
                    <a:pt x="413049" y="527636"/>
                  </a:lnTo>
                  <a:lnTo>
                    <a:pt x="370292" y="539365"/>
                  </a:lnTo>
                  <a:lnTo>
                    <a:pt x="324866" y="543432"/>
                  </a:lnTo>
                  <a:lnTo>
                    <a:pt x="144399" y="543432"/>
                  </a:lnTo>
                  <a:lnTo>
                    <a:pt x="144399" y="615695"/>
                  </a:lnTo>
                  <a:lnTo>
                    <a:pt x="0" y="471296"/>
                  </a:lnTo>
                  <a:lnTo>
                    <a:pt x="144399" y="326897"/>
                  </a:lnTo>
                  <a:lnTo>
                    <a:pt x="144399" y="399033"/>
                  </a:lnTo>
                  <a:lnTo>
                    <a:pt x="324866" y="399033"/>
                  </a:lnTo>
                  <a:lnTo>
                    <a:pt x="367028" y="390538"/>
                  </a:lnTo>
                  <a:lnTo>
                    <a:pt x="401462" y="367363"/>
                  </a:lnTo>
                  <a:lnTo>
                    <a:pt x="424682" y="332972"/>
                  </a:lnTo>
                  <a:lnTo>
                    <a:pt x="433197" y="290829"/>
                  </a:lnTo>
                  <a:lnTo>
                    <a:pt x="433197" y="0"/>
                  </a:lnTo>
                  <a:lnTo>
                    <a:pt x="577596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477754" y="3122421"/>
            <a:ext cx="15665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Gradient</a:t>
            </a:r>
            <a:r>
              <a:rPr sz="1800" b="1" spc="-110" dirty="0">
                <a:solidFill>
                  <a:srgbClr val="800000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mbria Math"/>
                <a:cs typeface="Cambria Math"/>
              </a:rPr>
              <a:t>𝜸</a:t>
            </a:r>
            <a:r>
              <a:rPr sz="1950" spc="-37" baseline="-14957" dirty="0">
                <a:solidFill>
                  <a:srgbClr val="800000"/>
                </a:solidFill>
                <a:latin typeface="Cambria Math"/>
                <a:cs typeface="Cambria Math"/>
              </a:rPr>
              <a:t>𝟎 </a:t>
            </a:r>
            <a:r>
              <a:rPr sz="1800" b="1" dirty="0">
                <a:solidFill>
                  <a:srgbClr val="800000"/>
                </a:solidFill>
                <a:latin typeface="Century Gothic"/>
                <a:cs typeface="Century Gothic"/>
              </a:rPr>
              <a:t>was</a:t>
            </a:r>
            <a:r>
              <a:rPr sz="1800" b="1" spc="-15" dirty="0">
                <a:solidFill>
                  <a:srgbClr val="800000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received </a:t>
            </a:r>
            <a:r>
              <a:rPr sz="1800" b="1" spc="-20" dirty="0">
                <a:solidFill>
                  <a:srgbClr val="800000"/>
                </a:solidFill>
                <a:latin typeface="Century Gothic"/>
                <a:cs typeface="Century Gothic"/>
              </a:rPr>
              <a:t>from </a:t>
            </a:r>
            <a:r>
              <a:rPr sz="1800" b="1" spc="-10" dirty="0">
                <a:solidFill>
                  <a:srgbClr val="800000"/>
                </a:solidFill>
                <a:latin typeface="Century Gothic"/>
                <a:cs typeface="Century Gothic"/>
              </a:rPr>
              <a:t>downstream.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B1354DF1-502D-E362-64F9-7C358C6D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Backpropagation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269</TotalTime>
  <Words>5483</Words>
  <Application>Microsoft Macintosh PowerPoint</Application>
  <PresentationFormat>Widescreen</PresentationFormat>
  <Paragraphs>1468</Paragraphs>
  <Slides>94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Arial</vt:lpstr>
      <vt:lpstr>Cambria</vt:lpstr>
      <vt:lpstr>Cambria Math</vt:lpstr>
      <vt:lpstr>Century Gothic</vt:lpstr>
      <vt:lpstr>Consolas</vt:lpstr>
      <vt:lpstr>Times New Roman</vt:lpstr>
      <vt:lpstr>Wingdings</vt:lpstr>
      <vt:lpstr>Wingdings 2</vt:lpstr>
      <vt:lpstr>Quotable</vt:lpstr>
      <vt:lpstr>PowerPoint Presentation</vt:lpstr>
      <vt:lpstr>Deep Network Training</vt:lpstr>
      <vt:lpstr>Outline for Today</vt:lpstr>
      <vt:lpstr>Training Data</vt:lpstr>
      <vt:lpstr>Loss functions</vt:lpstr>
      <vt:lpstr>Loss Function</vt:lpstr>
      <vt:lpstr>Relation to Log-likelihood</vt:lpstr>
      <vt:lpstr>Log-likelihood</vt:lpstr>
      <vt:lpstr>Cross-entropy</vt:lpstr>
      <vt:lpstr>How is the loss used?</vt:lpstr>
      <vt:lpstr>Loss visualization</vt:lpstr>
      <vt:lpstr>Loss visualization</vt:lpstr>
      <vt:lpstr>Loss function summary</vt:lpstr>
      <vt:lpstr>Overview of Training</vt:lpstr>
      <vt:lpstr>Model Update</vt:lpstr>
      <vt:lpstr>Model Update</vt:lpstr>
      <vt:lpstr>Model Update</vt:lpstr>
      <vt:lpstr>Model Update</vt:lpstr>
      <vt:lpstr>Model Update</vt:lpstr>
      <vt:lpstr>Model Update</vt:lpstr>
      <vt:lpstr>Model Update Summary</vt:lpstr>
      <vt:lpstr>SGD and Batches</vt:lpstr>
      <vt:lpstr>Training Loop</vt:lpstr>
      <vt:lpstr>Training Loop in PyTorch</vt:lpstr>
      <vt:lpstr>Training Loop in PyTorch</vt:lpstr>
      <vt:lpstr>Outline for Today</vt:lpstr>
      <vt:lpstr>Computing Gradients</vt:lpstr>
      <vt:lpstr>Computing Gradients</vt:lpstr>
      <vt:lpstr>Computing Gradients</vt:lpstr>
      <vt:lpstr>Sum rule</vt:lpstr>
      <vt:lpstr>Chain Rule</vt:lpstr>
      <vt:lpstr>Chain Rule</vt:lpstr>
      <vt:lpstr>Chain Rule</vt:lpstr>
      <vt:lpstr>Exploding or Vanishing Gradients</vt:lpstr>
      <vt:lpstr>Gradients summary</vt:lpstr>
      <vt:lpstr>Example - Backpropagation</vt:lpstr>
      <vt:lpstr>Example - Backpropagation</vt:lpstr>
      <vt:lpstr>Example - Backpropagation</vt:lpstr>
      <vt:lpstr>Forward Pass</vt:lpstr>
      <vt:lpstr>Forward Pass</vt:lpstr>
      <vt:lpstr> Forward pass </vt:lpstr>
      <vt:lpstr>Forward Pass</vt:lpstr>
      <vt:lpstr>Forward Pass</vt:lpstr>
      <vt:lpstr>Forward Pass</vt:lpstr>
      <vt:lpstr>Forward Pass</vt:lpstr>
      <vt:lpstr>Forward Pass</vt:lpstr>
      <vt:lpstr>Forward Pass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 Backward pass 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 Backward pass 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  <vt:lpstr>Example - Backpropagation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I:  The Forward Pass</dc:title>
  <dc:creator>Filip Svoboda</dc:creator>
  <cp:lastModifiedBy>Microsoft Office User</cp:lastModifiedBy>
  <cp:revision>52</cp:revision>
  <dcterms:created xsi:type="dcterms:W3CDTF">2023-03-13T21:45:15Z</dcterms:created>
  <dcterms:modified xsi:type="dcterms:W3CDTF">2023-03-15T09:10:18Z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2023-03-13T00:00:00Z</vt:filetime>
  </property>
  <property fmtid="{D5CDD505-2E9C-101B-9397-08002B2CF9AE}" pid="5" name="Producer">
    <vt:lpwstr>Microsoft® PowerPoint® for Microsoft 365</vt:lpwstr>
  </property>
</Properties>
</file>